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2" r:id="rId1"/>
  </p:sld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45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BF5E4-2848-4C25-92BD-0510B82CFC87}" type="datetimeFigureOut">
              <a:rPr lang="es-BO" smtClean="0"/>
              <a:t>24/6/2020</a:t>
            </a:fld>
            <a:endParaRPr lang="es-B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8396E-57C0-4A97-B50D-658E6E167308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25568511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BF5E4-2848-4C25-92BD-0510B82CFC87}" type="datetimeFigureOut">
              <a:rPr lang="es-BO" smtClean="0"/>
              <a:t>24/6/2020</a:t>
            </a:fld>
            <a:endParaRPr lang="es-B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8396E-57C0-4A97-B50D-658E6E167308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2841648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BF5E4-2848-4C25-92BD-0510B82CFC87}" type="datetimeFigureOut">
              <a:rPr lang="es-BO" smtClean="0"/>
              <a:t>24/6/2020</a:t>
            </a:fld>
            <a:endParaRPr lang="es-B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8396E-57C0-4A97-B50D-658E6E167308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34728068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BF5E4-2848-4C25-92BD-0510B82CFC87}" type="datetimeFigureOut">
              <a:rPr lang="es-BO" smtClean="0"/>
              <a:t>24/6/2020</a:t>
            </a:fld>
            <a:endParaRPr lang="es-B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8396E-57C0-4A97-B50D-658E6E167308}" type="slidenum">
              <a:rPr lang="es-BO" smtClean="0"/>
              <a:t>‹Nº›</a:t>
            </a:fld>
            <a:endParaRPr lang="es-BO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025648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BF5E4-2848-4C25-92BD-0510B82CFC87}" type="datetimeFigureOut">
              <a:rPr lang="es-BO" smtClean="0"/>
              <a:t>24/6/2020</a:t>
            </a:fld>
            <a:endParaRPr lang="es-B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8396E-57C0-4A97-B50D-658E6E167308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27463862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BF5E4-2848-4C25-92BD-0510B82CFC87}" type="datetimeFigureOut">
              <a:rPr lang="es-BO" smtClean="0"/>
              <a:t>24/6/2020</a:t>
            </a:fld>
            <a:endParaRPr lang="es-B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8396E-57C0-4A97-B50D-658E6E167308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26335440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BF5E4-2848-4C25-92BD-0510B82CFC87}" type="datetimeFigureOut">
              <a:rPr lang="es-BO" smtClean="0"/>
              <a:t>24/6/2020</a:t>
            </a:fld>
            <a:endParaRPr lang="es-B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8396E-57C0-4A97-B50D-658E6E167308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755607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BF5E4-2848-4C25-92BD-0510B82CFC87}" type="datetimeFigureOut">
              <a:rPr lang="es-BO" smtClean="0"/>
              <a:t>24/6/2020</a:t>
            </a:fld>
            <a:endParaRPr lang="es-B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8396E-57C0-4A97-B50D-658E6E167308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248780435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BF5E4-2848-4C25-92BD-0510B82CFC87}" type="datetimeFigureOut">
              <a:rPr lang="es-BO" smtClean="0"/>
              <a:t>24/6/2020</a:t>
            </a:fld>
            <a:endParaRPr lang="es-B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8396E-57C0-4A97-B50D-658E6E167308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20853471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BF5E4-2848-4C25-92BD-0510B82CFC87}" type="datetimeFigureOut">
              <a:rPr lang="es-BO" smtClean="0"/>
              <a:t>24/6/2020</a:t>
            </a:fld>
            <a:endParaRPr lang="es-B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8396E-57C0-4A97-B50D-658E6E167308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1298737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BF5E4-2848-4C25-92BD-0510B82CFC87}" type="datetimeFigureOut">
              <a:rPr lang="es-BO" smtClean="0"/>
              <a:t>24/6/2020</a:t>
            </a:fld>
            <a:endParaRPr lang="es-B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8396E-57C0-4A97-B50D-658E6E167308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36331539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BF5E4-2848-4C25-92BD-0510B82CFC87}" type="datetimeFigureOut">
              <a:rPr lang="es-BO" smtClean="0"/>
              <a:t>24/6/2020</a:t>
            </a:fld>
            <a:endParaRPr lang="es-B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8396E-57C0-4A97-B50D-658E6E167308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14181270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BF5E4-2848-4C25-92BD-0510B82CFC87}" type="datetimeFigureOut">
              <a:rPr lang="es-BO" smtClean="0"/>
              <a:t>24/6/2020</a:t>
            </a:fld>
            <a:endParaRPr lang="es-BO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8396E-57C0-4A97-B50D-658E6E167308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13670630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BF5E4-2848-4C25-92BD-0510B82CFC87}" type="datetimeFigureOut">
              <a:rPr lang="es-BO" smtClean="0"/>
              <a:t>24/6/2020</a:t>
            </a:fld>
            <a:endParaRPr lang="es-B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8396E-57C0-4A97-B50D-658E6E167308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8291594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BF5E4-2848-4C25-92BD-0510B82CFC87}" type="datetimeFigureOut">
              <a:rPr lang="es-BO" smtClean="0"/>
              <a:t>24/6/2020</a:t>
            </a:fld>
            <a:endParaRPr lang="es-BO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8396E-57C0-4A97-B50D-658E6E167308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35200612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BF5E4-2848-4C25-92BD-0510B82CFC87}" type="datetimeFigureOut">
              <a:rPr lang="es-BO" smtClean="0"/>
              <a:t>24/6/2020</a:t>
            </a:fld>
            <a:endParaRPr lang="es-B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8396E-57C0-4A97-B50D-658E6E167308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35353929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BF5E4-2848-4C25-92BD-0510B82CFC87}" type="datetimeFigureOut">
              <a:rPr lang="es-BO" smtClean="0"/>
              <a:t>24/6/2020</a:t>
            </a:fld>
            <a:endParaRPr lang="es-B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8396E-57C0-4A97-B50D-658E6E167308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12558420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5BF5E4-2848-4C25-92BD-0510B82CFC87}" type="datetimeFigureOut">
              <a:rPr lang="es-BO" smtClean="0"/>
              <a:t>24/6/2020</a:t>
            </a:fld>
            <a:endParaRPr lang="es-B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B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38396E-57C0-4A97-B50D-658E6E167308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296737769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  <p:sldLayoutId id="2147483864" r:id="rId12"/>
    <p:sldLayoutId id="2147483865" r:id="rId13"/>
    <p:sldLayoutId id="2147483866" r:id="rId14"/>
    <p:sldLayoutId id="2147483867" r:id="rId15"/>
    <p:sldLayoutId id="2147483868" r:id="rId16"/>
    <p:sldLayoutId id="2147483869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A1259A-5A1E-496C-8AE7-6102FA2C731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BO" dirty="0"/>
              <a:t>Procesual hito 4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8D5AB61-43B1-4932-B655-DFE72DC97F5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BO" dirty="0"/>
              <a:t>Nicolas Gonzalo Aguilar </a:t>
            </a:r>
            <a:r>
              <a:rPr lang="es-BO" dirty="0" err="1"/>
              <a:t>Arimoza</a:t>
            </a:r>
            <a:endParaRPr lang="es-BO" dirty="0"/>
          </a:p>
          <a:p>
            <a:r>
              <a:rPr lang="es-BO" dirty="0"/>
              <a:t>4 semestre</a:t>
            </a:r>
          </a:p>
          <a:p>
            <a:r>
              <a:rPr lang="es-BO" dirty="0"/>
              <a:t>24/02/2020</a:t>
            </a:r>
          </a:p>
        </p:txBody>
      </p:sp>
    </p:spTree>
    <p:extLst>
      <p:ext uri="{BB962C8B-B14F-4D97-AF65-F5344CB8AC3E}">
        <p14:creationId xmlns:p14="http://schemas.microsoft.com/office/powerpoint/2010/main" val="35239043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3C5B40-21AA-4355-8B89-2AE110BED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BO" dirty="0"/>
              <a:t>Creación de la interface </a:t>
            </a:r>
            <a:r>
              <a:rPr lang="es-BO" dirty="0" err="1"/>
              <a:t>AlphabetRepository</a:t>
            </a:r>
            <a:endParaRPr lang="es-BO" dirty="0"/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250EA986-4A45-4DFC-81DC-D3FC67B9FF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8714" t="6789" r="35310" b="64112"/>
          <a:stretch/>
        </p:blipFill>
        <p:spPr>
          <a:xfrm>
            <a:off x="6909759" y="2176002"/>
            <a:ext cx="5081144" cy="2311879"/>
          </a:xfrm>
          <a:prstGeom prst="rect">
            <a:avLst/>
          </a:prstGeom>
        </p:spPr>
      </p:pic>
      <p:pic>
        <p:nvPicPr>
          <p:cNvPr id="5" name="Marcador de contenido 3">
            <a:extLst>
              <a:ext uri="{FF2B5EF4-FFF2-40B4-BE49-F238E27FC236}">
                <a16:creationId xmlns:a16="http://schemas.microsoft.com/office/drawing/2014/main" id="{528480B5-D767-4EFC-9A68-235A4B81D2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6" t="36857" r="72727" b="33447"/>
          <a:stretch/>
        </p:blipFill>
        <p:spPr>
          <a:xfrm>
            <a:off x="201097" y="2176002"/>
            <a:ext cx="3815750" cy="2359324"/>
          </a:xfrm>
          <a:prstGeom prst="rect">
            <a:avLst/>
          </a:prstGeom>
        </p:spPr>
      </p:pic>
      <p:cxnSp>
        <p:nvCxnSpPr>
          <p:cNvPr id="7" name="Conector: angular 6">
            <a:extLst>
              <a:ext uri="{FF2B5EF4-FFF2-40B4-BE49-F238E27FC236}">
                <a16:creationId xmlns:a16="http://schemas.microsoft.com/office/drawing/2014/main" id="{AF493482-A463-4308-8DDF-61CA8047BD91}"/>
              </a:ext>
            </a:extLst>
          </p:cNvPr>
          <p:cNvCxnSpPr/>
          <p:nvPr/>
        </p:nvCxnSpPr>
        <p:spPr>
          <a:xfrm rot="16200000" flipH="1">
            <a:off x="2381963" y="3831201"/>
            <a:ext cx="1887040" cy="888520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Rectángulo 7">
            <a:extLst>
              <a:ext uri="{FF2B5EF4-FFF2-40B4-BE49-F238E27FC236}">
                <a16:creationId xmlns:a16="http://schemas.microsoft.com/office/drawing/2014/main" id="{532C9B44-3BC1-45D4-BF9E-33C106DD7C3D}"/>
              </a:ext>
            </a:extLst>
          </p:cNvPr>
          <p:cNvSpPr/>
          <p:nvPr/>
        </p:nvSpPr>
        <p:spPr>
          <a:xfrm>
            <a:off x="2527540" y="5218981"/>
            <a:ext cx="2631056" cy="9489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BO" dirty="0"/>
              <a:t>Creación de la interface </a:t>
            </a:r>
            <a:r>
              <a:rPr lang="es-BO" dirty="0" err="1"/>
              <a:t>AlphabetRepository</a:t>
            </a:r>
            <a:endParaRPr lang="es-BO" dirty="0"/>
          </a:p>
        </p:txBody>
      </p:sp>
      <p:sp>
        <p:nvSpPr>
          <p:cNvPr id="9" name="Abrir llave 8">
            <a:extLst>
              <a:ext uri="{FF2B5EF4-FFF2-40B4-BE49-F238E27FC236}">
                <a16:creationId xmlns:a16="http://schemas.microsoft.com/office/drawing/2014/main" id="{22A9DB8C-4E1E-43B3-A8D0-BAEAC47D8FEE}"/>
              </a:ext>
            </a:extLst>
          </p:cNvPr>
          <p:cNvSpPr/>
          <p:nvPr/>
        </p:nvSpPr>
        <p:spPr>
          <a:xfrm>
            <a:off x="6590581" y="2941608"/>
            <a:ext cx="1207698" cy="1326321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BO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0E05460C-0B99-429C-B285-A3D916D5404E}"/>
              </a:ext>
            </a:extLst>
          </p:cNvPr>
          <p:cNvSpPr/>
          <p:nvPr/>
        </p:nvSpPr>
        <p:spPr>
          <a:xfrm>
            <a:off x="4336025" y="2833756"/>
            <a:ext cx="2242868" cy="1654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BO" dirty="0"/>
              <a:t>Utilizamos consultas de la base de datos para lograr obtener los datos de cada línea</a:t>
            </a:r>
          </a:p>
        </p:txBody>
      </p:sp>
    </p:spTree>
    <p:extLst>
      <p:ext uri="{BB962C8B-B14F-4D97-AF65-F5344CB8AC3E}">
        <p14:creationId xmlns:p14="http://schemas.microsoft.com/office/powerpoint/2010/main" val="2857266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436AD9-2602-4560-AD38-AC4A59403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BO" dirty="0"/>
              <a:t>Creación de la clase </a:t>
            </a:r>
            <a:r>
              <a:rPr lang="es-BO" dirty="0" err="1"/>
              <a:t>AlphabetService</a:t>
            </a:r>
            <a:r>
              <a:rPr lang="es-BO" dirty="0"/>
              <a:t> y la interface </a:t>
            </a:r>
            <a:r>
              <a:rPr lang="es-BO" dirty="0" err="1"/>
              <a:t>interfaceService</a:t>
            </a:r>
            <a:r>
              <a:rPr lang="es-BO" dirty="0"/>
              <a:t> </a:t>
            </a:r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142FA69E-9A2E-4C2F-BE06-CFE8499E18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9240" t="7256" r="31896" b="34623"/>
          <a:stretch/>
        </p:blipFill>
        <p:spPr>
          <a:xfrm>
            <a:off x="7240079" y="1935920"/>
            <a:ext cx="4733386" cy="3981801"/>
          </a:xfrm>
          <a:prstGeom prst="rect">
            <a:avLst/>
          </a:prstGeom>
        </p:spPr>
      </p:pic>
      <p:sp>
        <p:nvSpPr>
          <p:cNvPr id="5" name="Abrir llave 4">
            <a:extLst>
              <a:ext uri="{FF2B5EF4-FFF2-40B4-BE49-F238E27FC236}">
                <a16:creationId xmlns:a16="http://schemas.microsoft.com/office/drawing/2014/main" id="{6527F5A2-2DFE-462B-B480-50ABCB7F3563}"/>
              </a:ext>
            </a:extLst>
          </p:cNvPr>
          <p:cNvSpPr/>
          <p:nvPr/>
        </p:nvSpPr>
        <p:spPr>
          <a:xfrm>
            <a:off x="6616460" y="2562045"/>
            <a:ext cx="1457865" cy="1854680"/>
          </a:xfrm>
          <a:prstGeom prst="leftBrace">
            <a:avLst>
              <a:gd name="adj1" fmla="val 8333"/>
              <a:gd name="adj2" fmla="val 860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BO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3B8BDECA-62C0-40D1-8C60-5D5453CB17B6}"/>
              </a:ext>
            </a:extLst>
          </p:cNvPr>
          <p:cNvSpPr/>
          <p:nvPr/>
        </p:nvSpPr>
        <p:spPr>
          <a:xfrm>
            <a:off x="4373592" y="1785668"/>
            <a:ext cx="2242868" cy="14751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BO" dirty="0"/>
              <a:t>Creamos los datos para cada fila que ingresaremos en la tabla</a:t>
            </a:r>
          </a:p>
        </p:txBody>
      </p:sp>
      <p:sp>
        <p:nvSpPr>
          <p:cNvPr id="7" name="Flecha: a la derecha 6">
            <a:extLst>
              <a:ext uri="{FF2B5EF4-FFF2-40B4-BE49-F238E27FC236}">
                <a16:creationId xmlns:a16="http://schemas.microsoft.com/office/drawing/2014/main" id="{273E7DC0-D4F5-4060-A539-4BE8BA9883D0}"/>
              </a:ext>
            </a:extLst>
          </p:cNvPr>
          <p:cNvSpPr/>
          <p:nvPr/>
        </p:nvSpPr>
        <p:spPr>
          <a:xfrm rot="5400000">
            <a:off x="4990380" y="3437627"/>
            <a:ext cx="1009291" cy="6556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BO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D3C14AD0-0ABB-4D8C-8131-59480CFB3BFB}"/>
              </a:ext>
            </a:extLst>
          </p:cNvPr>
          <p:cNvSpPr/>
          <p:nvPr/>
        </p:nvSpPr>
        <p:spPr>
          <a:xfrm>
            <a:off x="4304581" y="4287329"/>
            <a:ext cx="2380891" cy="13248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BO" dirty="0"/>
              <a:t>Mandamos los datos para lograr guardarlos por fila</a:t>
            </a:r>
          </a:p>
        </p:txBody>
      </p:sp>
      <p:cxnSp>
        <p:nvCxnSpPr>
          <p:cNvPr id="10" name="Conector: angular 9">
            <a:extLst>
              <a:ext uri="{FF2B5EF4-FFF2-40B4-BE49-F238E27FC236}">
                <a16:creationId xmlns:a16="http://schemas.microsoft.com/office/drawing/2014/main" id="{F12A281E-8B27-4780-80B2-CFC2F789CA42}"/>
              </a:ext>
            </a:extLst>
          </p:cNvPr>
          <p:cNvCxnSpPr/>
          <p:nvPr/>
        </p:nvCxnSpPr>
        <p:spPr>
          <a:xfrm flipV="1">
            <a:off x="6556075" y="4192438"/>
            <a:ext cx="3321170" cy="757323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Abrir llave 11">
            <a:extLst>
              <a:ext uri="{FF2B5EF4-FFF2-40B4-BE49-F238E27FC236}">
                <a16:creationId xmlns:a16="http://schemas.microsoft.com/office/drawing/2014/main" id="{B2D99D18-399A-4D12-8FAE-B746099A038F}"/>
              </a:ext>
            </a:extLst>
          </p:cNvPr>
          <p:cNvSpPr/>
          <p:nvPr/>
        </p:nvSpPr>
        <p:spPr>
          <a:xfrm rot="16200000">
            <a:off x="1621719" y="1356284"/>
            <a:ext cx="1158908" cy="396527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BO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ED3D303E-4CB6-4ACB-B0AE-C0701DAFC343}"/>
              </a:ext>
            </a:extLst>
          </p:cNvPr>
          <p:cNvSpPr/>
          <p:nvPr/>
        </p:nvSpPr>
        <p:spPr>
          <a:xfrm>
            <a:off x="547776" y="3958721"/>
            <a:ext cx="3321170" cy="11589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BO" dirty="0"/>
              <a:t>Creamos un </a:t>
            </a:r>
            <a:r>
              <a:rPr lang="es-BO" dirty="0" err="1"/>
              <a:t>get</a:t>
            </a:r>
            <a:r>
              <a:rPr lang="es-BO" dirty="0"/>
              <a:t> para cada uno y lograr ordenarlos de forma correcta</a:t>
            </a:r>
          </a:p>
        </p:txBody>
      </p:sp>
      <p:cxnSp>
        <p:nvCxnSpPr>
          <p:cNvPr id="15" name="Conector: angular 14">
            <a:extLst>
              <a:ext uri="{FF2B5EF4-FFF2-40B4-BE49-F238E27FC236}">
                <a16:creationId xmlns:a16="http://schemas.microsoft.com/office/drawing/2014/main" id="{9D40F9FA-5074-47CD-9F7C-D157B1565941}"/>
              </a:ext>
            </a:extLst>
          </p:cNvPr>
          <p:cNvCxnSpPr>
            <a:cxnSpLocks/>
          </p:cNvCxnSpPr>
          <p:nvPr/>
        </p:nvCxnSpPr>
        <p:spPr>
          <a:xfrm rot="10800000" flipV="1">
            <a:off x="3666226" y="5594940"/>
            <a:ext cx="3976778" cy="831738"/>
          </a:xfrm>
          <a:prstGeom prst="bentConnector3">
            <a:avLst>
              <a:gd name="adj1" fmla="val 2071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ángulo 18">
            <a:extLst>
              <a:ext uri="{FF2B5EF4-FFF2-40B4-BE49-F238E27FC236}">
                <a16:creationId xmlns:a16="http://schemas.microsoft.com/office/drawing/2014/main" id="{3654BD65-4FD8-4CAB-AFAA-7466FEF8C2BC}"/>
              </a:ext>
            </a:extLst>
          </p:cNvPr>
          <p:cNvSpPr/>
          <p:nvPr/>
        </p:nvSpPr>
        <p:spPr>
          <a:xfrm>
            <a:off x="1199072" y="6010809"/>
            <a:ext cx="2467153" cy="7177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BO" dirty="0"/>
              <a:t>Con los </a:t>
            </a:r>
            <a:r>
              <a:rPr lang="es-BO" dirty="0" err="1"/>
              <a:t>gets</a:t>
            </a:r>
            <a:r>
              <a:rPr lang="es-BO" dirty="0"/>
              <a:t> creados mandamos cada fila </a:t>
            </a:r>
          </a:p>
        </p:txBody>
      </p:sp>
      <p:pic>
        <p:nvPicPr>
          <p:cNvPr id="20" name="Imagen 19">
            <a:extLst>
              <a:ext uri="{FF2B5EF4-FFF2-40B4-BE49-F238E27FC236}">
                <a16:creationId xmlns:a16="http://schemas.microsoft.com/office/drawing/2014/main" id="{8EE1C759-DFC0-4287-885E-26636E987F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452" t="8301" r="49128" b="71771"/>
          <a:stretch/>
        </p:blipFill>
        <p:spPr>
          <a:xfrm>
            <a:off x="556402" y="1629598"/>
            <a:ext cx="3274452" cy="1567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8758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B01474-C3A7-4C4C-9FFA-9D31AE80A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BO" dirty="0"/>
              <a:t>Guardado en el </a:t>
            </a:r>
            <a:r>
              <a:rPr lang="es-BO" dirty="0" err="1"/>
              <a:t>datagrip</a:t>
            </a:r>
            <a:endParaRPr lang="es-BO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CF76CFB-3E5E-448E-AF06-A2BB551478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BO" dirty="0"/>
              <a:t>Al finalizar se guarda cada dato en fila </a:t>
            </a:r>
          </a:p>
          <a:p>
            <a:r>
              <a:rPr lang="es-BO" dirty="0"/>
              <a:t>El </a:t>
            </a:r>
            <a:r>
              <a:rPr lang="es-BO" dirty="0" err="1"/>
              <a:t>typer</a:t>
            </a:r>
            <a:r>
              <a:rPr lang="es-BO" dirty="0"/>
              <a:t> nos ayudara a separar cada línea</a:t>
            </a:r>
          </a:p>
          <a:p>
            <a:r>
              <a:rPr lang="es-BO" dirty="0"/>
              <a:t>Al momento de obtener los datos</a:t>
            </a:r>
          </a:p>
          <a:p>
            <a:r>
              <a:rPr lang="es-BO" dirty="0"/>
              <a:t>Como vimos en las consultas del </a:t>
            </a:r>
            <a:r>
              <a:rPr lang="es-BO" dirty="0" err="1"/>
              <a:t>repository</a:t>
            </a:r>
            <a:endParaRPr lang="es-BO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4B75906-6872-447D-837B-AD344864E7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142" t="11195" r="62429" b="77107"/>
          <a:stretch/>
        </p:blipFill>
        <p:spPr>
          <a:xfrm>
            <a:off x="6533512" y="2855343"/>
            <a:ext cx="4734044" cy="1388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8948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3CDF20-619F-404A-BC32-84C625E0AA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BO" dirty="0" err="1"/>
              <a:t>Creacion</a:t>
            </a:r>
            <a:r>
              <a:rPr lang="es-BO" dirty="0"/>
              <a:t> del </a:t>
            </a:r>
            <a:r>
              <a:rPr lang="es-BO" dirty="0" err="1"/>
              <a:t>Alphabetpanel</a:t>
            </a:r>
            <a:endParaRPr lang="es-BO" dirty="0"/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113D2C9F-E380-407F-8313-B1B9FC63E6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616" t="25695" r="43189" b="53998"/>
          <a:stretch/>
        </p:blipFill>
        <p:spPr>
          <a:xfrm>
            <a:off x="241539" y="2004932"/>
            <a:ext cx="7808588" cy="1587261"/>
          </a:xfrm>
          <a:prstGeom prst="rect">
            <a:avLst/>
          </a:prstGeom>
        </p:spPr>
      </p:pic>
      <p:sp>
        <p:nvSpPr>
          <p:cNvPr id="6" name="Cerrar llave 5">
            <a:extLst>
              <a:ext uri="{FF2B5EF4-FFF2-40B4-BE49-F238E27FC236}">
                <a16:creationId xmlns:a16="http://schemas.microsoft.com/office/drawing/2014/main" id="{AB308325-68C9-4BC1-A893-57BF3AD213A4}"/>
              </a:ext>
            </a:extLst>
          </p:cNvPr>
          <p:cNvSpPr/>
          <p:nvPr/>
        </p:nvSpPr>
        <p:spPr>
          <a:xfrm>
            <a:off x="7858664" y="2881223"/>
            <a:ext cx="828136" cy="54777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BO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B318845F-F6B2-4F25-9E73-5FD1BBD70126}"/>
              </a:ext>
            </a:extLst>
          </p:cNvPr>
          <p:cNvSpPr/>
          <p:nvPr/>
        </p:nvSpPr>
        <p:spPr>
          <a:xfrm>
            <a:off x="8686800" y="2518914"/>
            <a:ext cx="3019245" cy="13263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BO" dirty="0"/>
              <a:t>Damos las dimensiones y colores del panel como también en que línea queremos que este del programa</a:t>
            </a:r>
          </a:p>
        </p:txBody>
      </p:sp>
      <p:cxnSp>
        <p:nvCxnSpPr>
          <p:cNvPr id="9" name="Conector: angular 8">
            <a:extLst>
              <a:ext uri="{FF2B5EF4-FFF2-40B4-BE49-F238E27FC236}">
                <a16:creationId xmlns:a16="http://schemas.microsoft.com/office/drawing/2014/main" id="{98CF7363-1E60-4CCE-96BC-691AE227AD02}"/>
              </a:ext>
            </a:extLst>
          </p:cNvPr>
          <p:cNvCxnSpPr/>
          <p:nvPr/>
        </p:nvCxnSpPr>
        <p:spPr>
          <a:xfrm rot="5400000">
            <a:off x="3660178" y="3185724"/>
            <a:ext cx="1682151" cy="71083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ángulo 9">
            <a:extLst>
              <a:ext uri="{FF2B5EF4-FFF2-40B4-BE49-F238E27FC236}">
                <a16:creationId xmlns:a16="http://schemas.microsoft.com/office/drawing/2014/main" id="{41E07324-BAAB-47F1-ABEA-E0451B31B1F6}"/>
              </a:ext>
            </a:extLst>
          </p:cNvPr>
          <p:cNvSpPr/>
          <p:nvPr/>
        </p:nvSpPr>
        <p:spPr>
          <a:xfrm>
            <a:off x="3140014" y="4442604"/>
            <a:ext cx="2751827" cy="10524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BO" dirty="0"/>
              <a:t>Colores que podemos seleccionar mediante código</a:t>
            </a:r>
          </a:p>
        </p:txBody>
      </p:sp>
    </p:spTree>
    <p:extLst>
      <p:ext uri="{BB962C8B-B14F-4D97-AF65-F5344CB8AC3E}">
        <p14:creationId xmlns:p14="http://schemas.microsoft.com/office/powerpoint/2010/main" val="31870893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D10E966-95BD-4639-92AB-FEA7F18A3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BO" dirty="0"/>
              <a:t>Creación de las teclas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0ECE82A4-FCA8-4A1B-B925-B7774D09AD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495" t="45912" r="32571" b="17862"/>
          <a:stretch/>
        </p:blipFill>
        <p:spPr>
          <a:xfrm>
            <a:off x="649282" y="1935921"/>
            <a:ext cx="5441393" cy="3002147"/>
          </a:xfrm>
          <a:prstGeom prst="rect">
            <a:avLst/>
          </a:prstGeom>
        </p:spPr>
      </p:pic>
      <p:sp>
        <p:nvSpPr>
          <p:cNvPr id="6" name="Cerrar llave 5">
            <a:extLst>
              <a:ext uri="{FF2B5EF4-FFF2-40B4-BE49-F238E27FC236}">
                <a16:creationId xmlns:a16="http://schemas.microsoft.com/office/drawing/2014/main" id="{6E905C5A-BA9E-4691-8A7F-9299C81303C3}"/>
              </a:ext>
            </a:extLst>
          </p:cNvPr>
          <p:cNvSpPr/>
          <p:nvPr/>
        </p:nvSpPr>
        <p:spPr>
          <a:xfrm>
            <a:off x="4494362" y="2173857"/>
            <a:ext cx="2165230" cy="68148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BO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70C362A1-BF95-487C-82CD-D0067A9A2849}"/>
              </a:ext>
            </a:extLst>
          </p:cNvPr>
          <p:cNvSpPr/>
          <p:nvPr/>
        </p:nvSpPr>
        <p:spPr>
          <a:xfrm>
            <a:off x="6659592" y="2035834"/>
            <a:ext cx="2096219" cy="11214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BO" dirty="0"/>
              <a:t>Controlamos la primera línea de la base de datos con la función </a:t>
            </a:r>
            <a:r>
              <a:rPr lang="es-BO" dirty="0" err="1"/>
              <a:t>list</a:t>
            </a:r>
            <a:endParaRPr lang="es-BO" dirty="0"/>
          </a:p>
        </p:txBody>
      </p:sp>
      <p:sp>
        <p:nvSpPr>
          <p:cNvPr id="8" name="Flecha: hacia abajo 7">
            <a:extLst>
              <a:ext uri="{FF2B5EF4-FFF2-40B4-BE49-F238E27FC236}">
                <a16:creationId xmlns:a16="http://schemas.microsoft.com/office/drawing/2014/main" id="{0F97D06F-7302-405F-B2CE-6AFEAFAD9490}"/>
              </a:ext>
            </a:extLst>
          </p:cNvPr>
          <p:cNvSpPr/>
          <p:nvPr/>
        </p:nvSpPr>
        <p:spPr>
          <a:xfrm>
            <a:off x="7336765" y="3157268"/>
            <a:ext cx="741872" cy="67286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BO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DF29E763-0869-4EEE-A17B-5FADE0175130}"/>
              </a:ext>
            </a:extLst>
          </p:cNvPr>
          <p:cNvSpPr/>
          <p:nvPr/>
        </p:nvSpPr>
        <p:spPr>
          <a:xfrm>
            <a:off x="6659592" y="3830128"/>
            <a:ext cx="2251494" cy="13263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BO" dirty="0"/>
              <a:t>Llamamos el </a:t>
            </a:r>
            <a:r>
              <a:rPr lang="es-BO" dirty="0" err="1"/>
              <a:t>getfirst</a:t>
            </a:r>
            <a:r>
              <a:rPr lang="es-BO" dirty="0"/>
              <a:t> del </a:t>
            </a:r>
            <a:r>
              <a:rPr lang="es-BO" dirty="0" err="1"/>
              <a:t>Alphabetservice</a:t>
            </a:r>
            <a:r>
              <a:rPr lang="es-BO" dirty="0"/>
              <a:t> para obtener los datos</a:t>
            </a:r>
          </a:p>
        </p:txBody>
      </p:sp>
      <p:cxnSp>
        <p:nvCxnSpPr>
          <p:cNvPr id="11" name="Conector: angular 10">
            <a:extLst>
              <a:ext uri="{FF2B5EF4-FFF2-40B4-BE49-F238E27FC236}">
                <a16:creationId xmlns:a16="http://schemas.microsoft.com/office/drawing/2014/main" id="{9D925AAA-0C52-43BD-B69F-AD9E1BE796A8}"/>
              </a:ext>
            </a:extLst>
          </p:cNvPr>
          <p:cNvCxnSpPr>
            <a:cxnSpLocks/>
          </p:cNvCxnSpPr>
          <p:nvPr/>
        </p:nvCxnSpPr>
        <p:spPr>
          <a:xfrm rot="5400000">
            <a:off x="3200401" y="3536830"/>
            <a:ext cx="2070339" cy="158726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ángulo 11">
            <a:extLst>
              <a:ext uri="{FF2B5EF4-FFF2-40B4-BE49-F238E27FC236}">
                <a16:creationId xmlns:a16="http://schemas.microsoft.com/office/drawing/2014/main" id="{274313DB-A068-4B08-A2CC-1F17810CD44E}"/>
              </a:ext>
            </a:extLst>
          </p:cNvPr>
          <p:cNvSpPr/>
          <p:nvPr/>
        </p:nvSpPr>
        <p:spPr>
          <a:xfrm>
            <a:off x="2216989" y="5470472"/>
            <a:ext cx="2449902" cy="10179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BO" dirty="0"/>
              <a:t>Controlamos las separaciones con el </a:t>
            </a:r>
            <a:r>
              <a:rPr lang="es-BO" dirty="0" err="1"/>
              <a:t>split</a:t>
            </a:r>
            <a:endParaRPr lang="es-BO" dirty="0"/>
          </a:p>
        </p:txBody>
      </p:sp>
      <p:sp>
        <p:nvSpPr>
          <p:cNvPr id="14" name="Flecha: a la derecha 13">
            <a:extLst>
              <a:ext uri="{FF2B5EF4-FFF2-40B4-BE49-F238E27FC236}">
                <a16:creationId xmlns:a16="http://schemas.microsoft.com/office/drawing/2014/main" id="{2D8D5AF7-1247-4A31-AA44-BB756CDD6C05}"/>
              </a:ext>
            </a:extLst>
          </p:cNvPr>
          <p:cNvSpPr/>
          <p:nvPr/>
        </p:nvSpPr>
        <p:spPr>
          <a:xfrm>
            <a:off x="4735902" y="5883215"/>
            <a:ext cx="646981" cy="5089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BO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F6A10FA4-D005-4CD3-B392-EF8BDB9F42AF}"/>
              </a:ext>
            </a:extLst>
          </p:cNvPr>
          <p:cNvSpPr/>
          <p:nvPr/>
        </p:nvSpPr>
        <p:spPr>
          <a:xfrm>
            <a:off x="5451893" y="5470472"/>
            <a:ext cx="3303917" cy="11214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BO" dirty="0"/>
              <a:t>El Split leerá toda la lista y cada vez que encuentre una , separara cada letra para guardar en cuadrados</a:t>
            </a:r>
          </a:p>
        </p:txBody>
      </p:sp>
      <p:cxnSp>
        <p:nvCxnSpPr>
          <p:cNvPr id="17" name="Conector: angular 16">
            <a:extLst>
              <a:ext uri="{FF2B5EF4-FFF2-40B4-BE49-F238E27FC236}">
                <a16:creationId xmlns:a16="http://schemas.microsoft.com/office/drawing/2014/main" id="{47EA731A-724A-463F-8FAA-E5107993031A}"/>
              </a:ext>
            </a:extLst>
          </p:cNvPr>
          <p:cNvCxnSpPr/>
          <p:nvPr/>
        </p:nvCxnSpPr>
        <p:spPr>
          <a:xfrm>
            <a:off x="4244196" y="4244196"/>
            <a:ext cx="5460521" cy="1121434"/>
          </a:xfrm>
          <a:prstGeom prst="bentConnector3">
            <a:avLst>
              <a:gd name="adj1" fmla="val 3752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ángulo 18">
            <a:extLst>
              <a:ext uri="{FF2B5EF4-FFF2-40B4-BE49-F238E27FC236}">
                <a16:creationId xmlns:a16="http://schemas.microsoft.com/office/drawing/2014/main" id="{DAE7EE9C-D12D-4BA1-9568-C16833229A42}"/>
              </a:ext>
            </a:extLst>
          </p:cNvPr>
          <p:cNvSpPr/>
          <p:nvPr/>
        </p:nvSpPr>
        <p:spPr>
          <a:xfrm>
            <a:off x="9929004" y="5011947"/>
            <a:ext cx="2070339" cy="14764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BO" dirty="0"/>
              <a:t>Al lograr la separación creara el botón con la función </a:t>
            </a:r>
            <a:r>
              <a:rPr lang="es-BO" dirty="0" err="1"/>
              <a:t>créateButton</a:t>
            </a:r>
            <a:r>
              <a:rPr lang="es-BO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173796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7F7CFFD8-01F4-4EB7-82DD-A6CC4606CE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991" t="42641" r="38868" b="23019"/>
          <a:stretch/>
        </p:blipFill>
        <p:spPr>
          <a:xfrm>
            <a:off x="483080" y="2100530"/>
            <a:ext cx="4886344" cy="3131389"/>
          </a:xfrm>
          <a:prstGeom prst="rect">
            <a:avLst/>
          </a:prstGeom>
        </p:spPr>
      </p:pic>
      <p:sp>
        <p:nvSpPr>
          <p:cNvPr id="6" name="Flecha: a la derecha 5">
            <a:extLst>
              <a:ext uri="{FF2B5EF4-FFF2-40B4-BE49-F238E27FC236}">
                <a16:creationId xmlns:a16="http://schemas.microsoft.com/office/drawing/2014/main" id="{8915EE55-7520-4C9F-9F31-5C150CF0C84A}"/>
              </a:ext>
            </a:extLst>
          </p:cNvPr>
          <p:cNvSpPr/>
          <p:nvPr/>
        </p:nvSpPr>
        <p:spPr>
          <a:xfrm>
            <a:off x="4002595" y="2178171"/>
            <a:ext cx="2733658" cy="2501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BO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295DECFA-DE55-42AF-A6F2-EAB4FB0A7CBB}"/>
              </a:ext>
            </a:extLst>
          </p:cNvPr>
          <p:cNvSpPr/>
          <p:nvPr/>
        </p:nvSpPr>
        <p:spPr>
          <a:xfrm>
            <a:off x="6822578" y="1921174"/>
            <a:ext cx="3735237" cy="7418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BO" dirty="0"/>
              <a:t>La función obtendrá un dato que será la letra para poder crear su botón</a:t>
            </a:r>
          </a:p>
        </p:txBody>
      </p:sp>
      <p:sp>
        <p:nvSpPr>
          <p:cNvPr id="8" name="Flecha: a la derecha 7">
            <a:extLst>
              <a:ext uri="{FF2B5EF4-FFF2-40B4-BE49-F238E27FC236}">
                <a16:creationId xmlns:a16="http://schemas.microsoft.com/office/drawing/2014/main" id="{08D053CE-FF19-4ACE-A6C6-2EB43A92C480}"/>
              </a:ext>
            </a:extLst>
          </p:cNvPr>
          <p:cNvSpPr/>
          <p:nvPr/>
        </p:nvSpPr>
        <p:spPr>
          <a:xfrm>
            <a:off x="4761781" y="3813591"/>
            <a:ext cx="2579298" cy="31917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BO"/>
          </a:p>
        </p:txBody>
      </p:sp>
      <p:sp>
        <p:nvSpPr>
          <p:cNvPr id="9" name="Flecha: a la derecha 8">
            <a:extLst>
              <a:ext uri="{FF2B5EF4-FFF2-40B4-BE49-F238E27FC236}">
                <a16:creationId xmlns:a16="http://schemas.microsoft.com/office/drawing/2014/main" id="{71FE7CAF-8357-4FBC-BBB6-0750034EADEA}"/>
              </a:ext>
            </a:extLst>
          </p:cNvPr>
          <p:cNvSpPr/>
          <p:nvPr/>
        </p:nvSpPr>
        <p:spPr>
          <a:xfrm>
            <a:off x="4806351" y="3324043"/>
            <a:ext cx="2579298" cy="31917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BO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DE3A0E4A-740F-4710-8C4B-58B54CCE918E}"/>
              </a:ext>
            </a:extLst>
          </p:cNvPr>
          <p:cNvSpPr/>
          <p:nvPr/>
        </p:nvSpPr>
        <p:spPr>
          <a:xfrm>
            <a:off x="7385649" y="3157267"/>
            <a:ext cx="4045788" cy="4859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BO" dirty="0"/>
              <a:t>Damos las dimensiones de cada botón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B339D684-D6F3-4512-A3FE-3B06F97FDF9F}"/>
              </a:ext>
            </a:extLst>
          </p:cNvPr>
          <p:cNvSpPr/>
          <p:nvPr/>
        </p:nvSpPr>
        <p:spPr>
          <a:xfrm>
            <a:off x="7385649" y="3672699"/>
            <a:ext cx="4045788" cy="4859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BO" dirty="0"/>
              <a:t>Damos los colores que queremos q obtengan</a:t>
            </a:r>
          </a:p>
        </p:txBody>
      </p:sp>
      <p:sp>
        <p:nvSpPr>
          <p:cNvPr id="12" name="Flecha: a la derecha 11">
            <a:extLst>
              <a:ext uri="{FF2B5EF4-FFF2-40B4-BE49-F238E27FC236}">
                <a16:creationId xmlns:a16="http://schemas.microsoft.com/office/drawing/2014/main" id="{F25772BA-4B10-4CF0-A112-FCE171FB8845}"/>
              </a:ext>
            </a:extLst>
          </p:cNvPr>
          <p:cNvSpPr/>
          <p:nvPr/>
        </p:nvSpPr>
        <p:spPr>
          <a:xfrm>
            <a:off x="2518913" y="4429663"/>
            <a:ext cx="3157268" cy="2501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BO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3331CDDD-4A2A-4845-8EB5-988584356019}"/>
              </a:ext>
            </a:extLst>
          </p:cNvPr>
          <p:cNvSpPr/>
          <p:nvPr/>
        </p:nvSpPr>
        <p:spPr>
          <a:xfrm>
            <a:off x="5784011" y="4405224"/>
            <a:ext cx="2665562" cy="7418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BO" dirty="0"/>
              <a:t>Añadimos al panel ya creado</a:t>
            </a:r>
          </a:p>
        </p:txBody>
      </p:sp>
    </p:spTree>
    <p:extLst>
      <p:ext uri="{BB962C8B-B14F-4D97-AF65-F5344CB8AC3E}">
        <p14:creationId xmlns:p14="http://schemas.microsoft.com/office/powerpoint/2010/main" val="20623569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733F247-45BE-4499-942B-3537AE65C7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288" y="0"/>
            <a:ext cx="10353761" cy="1326321"/>
          </a:xfrm>
        </p:spPr>
        <p:txBody>
          <a:bodyPr/>
          <a:lstStyle/>
          <a:p>
            <a:r>
              <a:rPr lang="es-BO" dirty="0"/>
              <a:t>Creación del panel </a:t>
            </a:r>
            <a:r>
              <a:rPr lang="es-BO" dirty="0" err="1"/>
              <a:t>Decc</a:t>
            </a:r>
            <a:endParaRPr lang="es-BO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7E902FC-E168-461B-BACB-6D61BE13CF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141" t="9811" r="37524" b="63774"/>
          <a:stretch/>
        </p:blipFill>
        <p:spPr>
          <a:xfrm>
            <a:off x="247203" y="1033997"/>
            <a:ext cx="4097546" cy="1882899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D8604B07-6697-47C8-80EF-F7DD46EE25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203" t="7799" r="40566" b="8889"/>
          <a:stretch/>
        </p:blipFill>
        <p:spPr>
          <a:xfrm>
            <a:off x="8422258" y="893027"/>
            <a:ext cx="3441940" cy="5713562"/>
          </a:xfrm>
          <a:prstGeom prst="rect">
            <a:avLst/>
          </a:prstGeom>
        </p:spPr>
      </p:pic>
      <p:sp>
        <p:nvSpPr>
          <p:cNvPr id="7" name="Flecha: a la derecha 6">
            <a:extLst>
              <a:ext uri="{FF2B5EF4-FFF2-40B4-BE49-F238E27FC236}">
                <a16:creationId xmlns:a16="http://schemas.microsoft.com/office/drawing/2014/main" id="{5EFD5AB5-C719-41B0-9F0A-FA0A4CDF86FF}"/>
              </a:ext>
            </a:extLst>
          </p:cNvPr>
          <p:cNvSpPr/>
          <p:nvPr/>
        </p:nvSpPr>
        <p:spPr>
          <a:xfrm>
            <a:off x="3726346" y="1562180"/>
            <a:ext cx="641318" cy="1831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BO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8C8D05B8-2DE6-404F-A6C2-0BE295245F49}"/>
              </a:ext>
            </a:extLst>
          </p:cNvPr>
          <p:cNvSpPr/>
          <p:nvPr/>
        </p:nvSpPr>
        <p:spPr>
          <a:xfrm>
            <a:off x="4446917" y="1246172"/>
            <a:ext cx="2044460" cy="12213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BO" dirty="0"/>
              <a:t>Creamos el panel dando las dimensiones y columnas</a:t>
            </a:r>
          </a:p>
        </p:txBody>
      </p:sp>
      <p:cxnSp>
        <p:nvCxnSpPr>
          <p:cNvPr id="10" name="Conector: angular 9">
            <a:extLst>
              <a:ext uri="{FF2B5EF4-FFF2-40B4-BE49-F238E27FC236}">
                <a16:creationId xmlns:a16="http://schemas.microsoft.com/office/drawing/2014/main" id="{E354C2BD-6B7E-404B-833B-B7B04ED3454D}"/>
              </a:ext>
            </a:extLst>
          </p:cNvPr>
          <p:cNvCxnSpPr>
            <a:cxnSpLocks/>
          </p:cNvCxnSpPr>
          <p:nvPr/>
        </p:nvCxnSpPr>
        <p:spPr>
          <a:xfrm rot="10800000" flipV="1">
            <a:off x="3856009" y="1631034"/>
            <a:ext cx="4960189" cy="2269274"/>
          </a:xfrm>
          <a:prstGeom prst="bentConnector3">
            <a:avLst>
              <a:gd name="adj1" fmla="val 4373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ángulo 11">
            <a:extLst>
              <a:ext uri="{FF2B5EF4-FFF2-40B4-BE49-F238E27FC236}">
                <a16:creationId xmlns:a16="http://schemas.microsoft.com/office/drawing/2014/main" id="{A74E2670-8A2F-4F94-B8E1-13505D0092BF}"/>
              </a:ext>
            </a:extLst>
          </p:cNvPr>
          <p:cNvSpPr/>
          <p:nvPr/>
        </p:nvSpPr>
        <p:spPr>
          <a:xfrm>
            <a:off x="655606" y="3180464"/>
            <a:ext cx="2976113" cy="11386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BO" dirty="0"/>
              <a:t>Creamos los textos de cada uno dando las dimensiones</a:t>
            </a:r>
          </a:p>
        </p:txBody>
      </p:sp>
      <p:cxnSp>
        <p:nvCxnSpPr>
          <p:cNvPr id="14" name="Conector: angular 13">
            <a:extLst>
              <a:ext uri="{FF2B5EF4-FFF2-40B4-BE49-F238E27FC236}">
                <a16:creationId xmlns:a16="http://schemas.microsoft.com/office/drawing/2014/main" id="{9412D60A-3678-4225-9E6A-BF4E63375740}"/>
              </a:ext>
            </a:extLst>
          </p:cNvPr>
          <p:cNvCxnSpPr>
            <a:cxnSpLocks/>
          </p:cNvCxnSpPr>
          <p:nvPr/>
        </p:nvCxnSpPr>
        <p:spPr>
          <a:xfrm rot="10800000" flipV="1">
            <a:off x="4089189" y="2691440"/>
            <a:ext cx="4804557" cy="2416200"/>
          </a:xfrm>
          <a:prstGeom prst="bentConnector3">
            <a:avLst>
              <a:gd name="adj1" fmla="val 4228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ángulo 15">
            <a:extLst>
              <a:ext uri="{FF2B5EF4-FFF2-40B4-BE49-F238E27FC236}">
                <a16:creationId xmlns:a16="http://schemas.microsoft.com/office/drawing/2014/main" id="{D357E988-34F8-4922-B0BA-46C4F957FFD6}"/>
              </a:ext>
            </a:extLst>
          </p:cNvPr>
          <p:cNvSpPr/>
          <p:nvPr/>
        </p:nvSpPr>
        <p:spPr>
          <a:xfrm>
            <a:off x="327802" y="4541807"/>
            <a:ext cx="3631723" cy="11386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BO" dirty="0"/>
              <a:t>También se creara los textos para ingresar la palabra que queramos introducir de igual forma damos sus dimensiones</a:t>
            </a:r>
          </a:p>
        </p:txBody>
      </p:sp>
      <p:cxnSp>
        <p:nvCxnSpPr>
          <p:cNvPr id="18" name="Conector: angular 17">
            <a:extLst>
              <a:ext uri="{FF2B5EF4-FFF2-40B4-BE49-F238E27FC236}">
                <a16:creationId xmlns:a16="http://schemas.microsoft.com/office/drawing/2014/main" id="{82C0856F-614D-43D7-9650-73C506720AD5}"/>
              </a:ext>
            </a:extLst>
          </p:cNvPr>
          <p:cNvCxnSpPr>
            <a:cxnSpLocks/>
          </p:cNvCxnSpPr>
          <p:nvPr/>
        </p:nvCxnSpPr>
        <p:spPr>
          <a:xfrm rot="10800000" flipV="1">
            <a:off x="4632386" y="3674851"/>
            <a:ext cx="4183814" cy="2416200"/>
          </a:xfrm>
          <a:prstGeom prst="bentConnector3">
            <a:avLst>
              <a:gd name="adj1" fmla="val 4154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ángulo 18">
            <a:extLst>
              <a:ext uri="{FF2B5EF4-FFF2-40B4-BE49-F238E27FC236}">
                <a16:creationId xmlns:a16="http://schemas.microsoft.com/office/drawing/2014/main" id="{83486A7B-806A-4D89-93C9-C13A6FF06B9E}"/>
              </a:ext>
            </a:extLst>
          </p:cNvPr>
          <p:cNvSpPr/>
          <p:nvPr/>
        </p:nvSpPr>
        <p:spPr>
          <a:xfrm>
            <a:off x="327801" y="5824003"/>
            <a:ext cx="4183813" cy="9402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BO" dirty="0"/>
              <a:t>Creamos los botones de traducir y limpiar para la traducción y lograr borrar lo que ya se ingreso</a:t>
            </a:r>
          </a:p>
        </p:txBody>
      </p:sp>
      <p:sp>
        <p:nvSpPr>
          <p:cNvPr id="32" name="Rectángulo 31">
            <a:extLst>
              <a:ext uri="{FF2B5EF4-FFF2-40B4-BE49-F238E27FC236}">
                <a16:creationId xmlns:a16="http://schemas.microsoft.com/office/drawing/2014/main" id="{3C3B7652-2DC5-4F72-8284-C1BA4E2C2669}"/>
              </a:ext>
            </a:extLst>
          </p:cNvPr>
          <p:cNvSpPr/>
          <p:nvPr/>
        </p:nvSpPr>
        <p:spPr>
          <a:xfrm>
            <a:off x="10287045" y="4475214"/>
            <a:ext cx="1904955" cy="16158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BO" dirty="0"/>
              <a:t>para terminar colocamos en orden para que lo coloque en el panel</a:t>
            </a:r>
          </a:p>
        </p:txBody>
      </p:sp>
      <p:sp>
        <p:nvSpPr>
          <p:cNvPr id="33" name="Cerrar llave 32">
            <a:extLst>
              <a:ext uri="{FF2B5EF4-FFF2-40B4-BE49-F238E27FC236}">
                <a16:creationId xmlns:a16="http://schemas.microsoft.com/office/drawing/2014/main" id="{288FDDED-492C-4523-A9B5-7369B94F16F2}"/>
              </a:ext>
            </a:extLst>
          </p:cNvPr>
          <p:cNvSpPr/>
          <p:nvPr/>
        </p:nvSpPr>
        <p:spPr>
          <a:xfrm>
            <a:off x="9558068" y="4735902"/>
            <a:ext cx="728977" cy="132632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BO"/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id="{222587EE-A799-4352-B135-F9D4C93FED70}"/>
              </a:ext>
            </a:extLst>
          </p:cNvPr>
          <p:cNvSpPr/>
          <p:nvPr/>
        </p:nvSpPr>
        <p:spPr>
          <a:xfrm>
            <a:off x="7228936" y="4079769"/>
            <a:ext cx="1072550" cy="22692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BO" dirty="0" err="1"/>
              <a:t>Label</a:t>
            </a:r>
            <a:endParaRPr lang="es-BO" dirty="0"/>
          </a:p>
          <a:p>
            <a:pPr algn="ctr"/>
            <a:r>
              <a:rPr lang="es-BO" dirty="0"/>
              <a:t>Text</a:t>
            </a:r>
          </a:p>
          <a:p>
            <a:pPr algn="ctr"/>
            <a:r>
              <a:rPr lang="es-BO" dirty="0" err="1"/>
              <a:t>Label</a:t>
            </a:r>
            <a:endParaRPr lang="es-BO" dirty="0"/>
          </a:p>
          <a:p>
            <a:pPr algn="ctr"/>
            <a:r>
              <a:rPr lang="es-BO" dirty="0"/>
              <a:t>Tex</a:t>
            </a:r>
          </a:p>
          <a:p>
            <a:pPr algn="ctr"/>
            <a:r>
              <a:rPr lang="es-BO" dirty="0" err="1"/>
              <a:t>Label</a:t>
            </a:r>
            <a:endParaRPr lang="es-BO" dirty="0"/>
          </a:p>
          <a:p>
            <a:pPr algn="ctr"/>
            <a:r>
              <a:rPr lang="es-BO" dirty="0"/>
              <a:t>Text </a:t>
            </a:r>
          </a:p>
          <a:p>
            <a:pPr algn="ctr"/>
            <a:r>
              <a:rPr lang="es-BO" dirty="0" err="1"/>
              <a:t>Button</a:t>
            </a:r>
            <a:r>
              <a:rPr lang="es-BO" dirty="0"/>
              <a:t> </a:t>
            </a:r>
            <a:r>
              <a:rPr lang="es-BO" dirty="0" err="1"/>
              <a:t>button</a:t>
            </a:r>
            <a:endParaRPr lang="es-BO" dirty="0"/>
          </a:p>
        </p:txBody>
      </p:sp>
      <p:sp>
        <p:nvSpPr>
          <p:cNvPr id="35" name="Flecha: a la derecha 34">
            <a:extLst>
              <a:ext uri="{FF2B5EF4-FFF2-40B4-BE49-F238E27FC236}">
                <a16:creationId xmlns:a16="http://schemas.microsoft.com/office/drawing/2014/main" id="{60A75DB9-0B4F-4EC0-914B-76587AEF3792}"/>
              </a:ext>
            </a:extLst>
          </p:cNvPr>
          <p:cNvSpPr/>
          <p:nvPr/>
        </p:nvSpPr>
        <p:spPr>
          <a:xfrm>
            <a:off x="8422258" y="5287992"/>
            <a:ext cx="422425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6640519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F579C22-7395-4E70-87B5-A227C84E8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BO" dirty="0"/>
              <a:t>Diseño terminado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1019F94-4E35-4FB3-B567-1E205DE748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BO" dirty="0"/>
              <a:t>Al terminar el diseño se creara la imagen con los botones de igual forma los textos para lograr introducir y también los botones de traducir y limpiar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EFDF734-DCFE-4FBB-9003-AFF56E25A1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538" t="35346" r="37028" b="36855"/>
          <a:stretch/>
        </p:blipFill>
        <p:spPr>
          <a:xfrm>
            <a:off x="3579963" y="3046114"/>
            <a:ext cx="5167222" cy="2745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6353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361970-1328-49C5-B3EA-6F807FF46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BO" dirty="0"/>
              <a:t>Pregunta 3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4B3B9C6-68F5-4A59-85DB-A274E23063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BO" dirty="0"/>
              <a:t>Hacer que el programa traduzca la palabra ingresada 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AADB9B09-B517-4650-9CA0-0D699CC4DB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467" t="67673" r="39363" b="21132"/>
          <a:stretch/>
        </p:blipFill>
        <p:spPr>
          <a:xfrm>
            <a:off x="2527539" y="3200398"/>
            <a:ext cx="6736754" cy="1561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4072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D7BC5A-A944-4427-ABBF-E7A40BE91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BO" dirty="0"/>
              <a:t>Creación de  la variable traducir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C2ACD33-9F93-4F9C-AF2F-D3CB8C77BB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609" t="11224" r="61226" b="69436"/>
          <a:stretch/>
        </p:blipFill>
        <p:spPr>
          <a:xfrm>
            <a:off x="148064" y="1865297"/>
            <a:ext cx="4025865" cy="2171866"/>
          </a:xfrm>
          <a:prstGeom prst="rect">
            <a:avLst/>
          </a:prstGeom>
        </p:spPr>
      </p:pic>
      <p:sp>
        <p:nvSpPr>
          <p:cNvPr id="5" name="Flecha: a la derecha 4">
            <a:extLst>
              <a:ext uri="{FF2B5EF4-FFF2-40B4-BE49-F238E27FC236}">
                <a16:creationId xmlns:a16="http://schemas.microsoft.com/office/drawing/2014/main" id="{E414CFF7-B198-4F67-AD1F-7F2071630479}"/>
              </a:ext>
            </a:extLst>
          </p:cNvPr>
          <p:cNvSpPr/>
          <p:nvPr/>
        </p:nvSpPr>
        <p:spPr>
          <a:xfrm rot="10800000">
            <a:off x="3554083" y="2687126"/>
            <a:ext cx="957532" cy="4226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BO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09789E3B-3B22-4BD3-87D7-66D6F57B7946}"/>
              </a:ext>
            </a:extLst>
          </p:cNvPr>
          <p:cNvSpPr/>
          <p:nvPr/>
        </p:nvSpPr>
        <p:spPr>
          <a:xfrm>
            <a:off x="4511615" y="2235313"/>
            <a:ext cx="2251495" cy="13263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BO" dirty="0"/>
              <a:t>La creamos para lograr obtener los datos de los tex box creados en el panel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00928D1F-C0C4-47B3-99D0-A8B5E91CA6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651" t="30315" r="54222" b="28229"/>
          <a:stretch/>
        </p:blipFill>
        <p:spPr>
          <a:xfrm>
            <a:off x="7917634" y="1616100"/>
            <a:ext cx="4025865" cy="3891067"/>
          </a:xfrm>
          <a:prstGeom prst="rect">
            <a:avLst/>
          </a:prstGeom>
        </p:spPr>
      </p:pic>
      <p:cxnSp>
        <p:nvCxnSpPr>
          <p:cNvPr id="9" name="Conector: angular 8">
            <a:extLst>
              <a:ext uri="{FF2B5EF4-FFF2-40B4-BE49-F238E27FC236}">
                <a16:creationId xmlns:a16="http://schemas.microsoft.com/office/drawing/2014/main" id="{E37E75D2-5D9A-4893-8BC4-BD5DBEBB7A3A}"/>
              </a:ext>
            </a:extLst>
          </p:cNvPr>
          <p:cNvCxnSpPr>
            <a:cxnSpLocks/>
          </p:cNvCxnSpPr>
          <p:nvPr/>
        </p:nvCxnSpPr>
        <p:spPr>
          <a:xfrm rot="10800000" flipV="1">
            <a:off x="3947408" y="2432648"/>
            <a:ext cx="4307913" cy="2489431"/>
          </a:xfrm>
          <a:prstGeom prst="bentConnector3">
            <a:avLst>
              <a:gd name="adj1" fmla="val 2757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ángulo 12">
            <a:extLst>
              <a:ext uri="{FF2B5EF4-FFF2-40B4-BE49-F238E27FC236}">
                <a16:creationId xmlns:a16="http://schemas.microsoft.com/office/drawing/2014/main" id="{18425B92-D0A1-4E33-AF78-8768DA164696}"/>
              </a:ext>
            </a:extLst>
          </p:cNvPr>
          <p:cNvSpPr/>
          <p:nvPr/>
        </p:nvSpPr>
        <p:spPr>
          <a:xfrm>
            <a:off x="560717" y="4373592"/>
            <a:ext cx="3386690" cy="1199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BO" dirty="0"/>
              <a:t>Mandamos los textos para que busque en la base de datos y reconozca a que idioma quiere cambiar</a:t>
            </a:r>
          </a:p>
        </p:txBody>
      </p:sp>
      <p:cxnSp>
        <p:nvCxnSpPr>
          <p:cNvPr id="14" name="Conector: angular 13">
            <a:extLst>
              <a:ext uri="{FF2B5EF4-FFF2-40B4-BE49-F238E27FC236}">
                <a16:creationId xmlns:a16="http://schemas.microsoft.com/office/drawing/2014/main" id="{6B5563A8-E9CD-4A83-9444-99B792B7F811}"/>
              </a:ext>
            </a:extLst>
          </p:cNvPr>
          <p:cNvCxnSpPr>
            <a:cxnSpLocks/>
          </p:cNvCxnSpPr>
          <p:nvPr/>
        </p:nvCxnSpPr>
        <p:spPr>
          <a:xfrm rot="10800000" flipV="1">
            <a:off x="4003045" y="2792447"/>
            <a:ext cx="4307913" cy="2489431"/>
          </a:xfrm>
          <a:prstGeom prst="bentConnector3">
            <a:avLst>
              <a:gd name="adj1" fmla="val 2436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: angular 14">
            <a:extLst>
              <a:ext uri="{FF2B5EF4-FFF2-40B4-BE49-F238E27FC236}">
                <a16:creationId xmlns:a16="http://schemas.microsoft.com/office/drawing/2014/main" id="{BE970112-D2FB-480C-B3CF-D93E0FE19CF2}"/>
              </a:ext>
            </a:extLst>
          </p:cNvPr>
          <p:cNvCxnSpPr>
            <a:cxnSpLocks/>
          </p:cNvCxnSpPr>
          <p:nvPr/>
        </p:nvCxnSpPr>
        <p:spPr>
          <a:xfrm rot="10800000" flipV="1">
            <a:off x="4032850" y="3128875"/>
            <a:ext cx="4333747" cy="2378291"/>
          </a:xfrm>
          <a:prstGeom prst="bentConnector3">
            <a:avLst>
              <a:gd name="adj1" fmla="val 1974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ángulo 18">
            <a:extLst>
              <a:ext uri="{FF2B5EF4-FFF2-40B4-BE49-F238E27FC236}">
                <a16:creationId xmlns:a16="http://schemas.microsoft.com/office/drawing/2014/main" id="{F590D5AF-4E14-4E40-AA9E-DFEE461DC1FC}"/>
              </a:ext>
            </a:extLst>
          </p:cNvPr>
          <p:cNvSpPr/>
          <p:nvPr/>
        </p:nvSpPr>
        <p:spPr>
          <a:xfrm>
            <a:off x="560717" y="5753819"/>
            <a:ext cx="3386690" cy="9489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BO" dirty="0"/>
              <a:t>Retorna el texto traducido para completar el programa</a:t>
            </a:r>
          </a:p>
        </p:txBody>
      </p:sp>
      <p:cxnSp>
        <p:nvCxnSpPr>
          <p:cNvPr id="20" name="Conector: angular 19">
            <a:extLst>
              <a:ext uri="{FF2B5EF4-FFF2-40B4-BE49-F238E27FC236}">
                <a16:creationId xmlns:a16="http://schemas.microsoft.com/office/drawing/2014/main" id="{003F7A09-245E-4C1A-90A8-A31382D062EF}"/>
              </a:ext>
            </a:extLst>
          </p:cNvPr>
          <p:cNvCxnSpPr>
            <a:cxnSpLocks/>
          </p:cNvCxnSpPr>
          <p:nvPr/>
        </p:nvCxnSpPr>
        <p:spPr>
          <a:xfrm rot="10800000" flipV="1">
            <a:off x="4032849" y="3657254"/>
            <a:ext cx="4434186" cy="2481150"/>
          </a:xfrm>
          <a:prstGeom prst="bentConnector3">
            <a:avLst>
              <a:gd name="adj1" fmla="val 1673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: angular 23">
            <a:extLst>
              <a:ext uri="{FF2B5EF4-FFF2-40B4-BE49-F238E27FC236}">
                <a16:creationId xmlns:a16="http://schemas.microsoft.com/office/drawing/2014/main" id="{A221C113-0EF3-4C64-91C4-B514F585A688}"/>
              </a:ext>
            </a:extLst>
          </p:cNvPr>
          <p:cNvCxnSpPr>
            <a:cxnSpLocks/>
          </p:cNvCxnSpPr>
          <p:nvPr/>
        </p:nvCxnSpPr>
        <p:spPr>
          <a:xfrm rot="10800000" flipV="1">
            <a:off x="4185249" y="4153946"/>
            <a:ext cx="4367228" cy="2136857"/>
          </a:xfrm>
          <a:prstGeom prst="bentConnector3">
            <a:avLst>
              <a:gd name="adj1" fmla="val 1563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: angular 24">
            <a:extLst>
              <a:ext uri="{FF2B5EF4-FFF2-40B4-BE49-F238E27FC236}">
                <a16:creationId xmlns:a16="http://schemas.microsoft.com/office/drawing/2014/main" id="{E59893BE-900F-4E5F-A0BE-4595D9C3AA23}"/>
              </a:ext>
            </a:extLst>
          </p:cNvPr>
          <p:cNvCxnSpPr>
            <a:cxnSpLocks/>
          </p:cNvCxnSpPr>
          <p:nvPr/>
        </p:nvCxnSpPr>
        <p:spPr>
          <a:xfrm rot="10800000" flipV="1">
            <a:off x="4099807" y="4710404"/>
            <a:ext cx="4352232" cy="1803261"/>
          </a:xfrm>
          <a:prstGeom prst="bentConnector3">
            <a:avLst>
              <a:gd name="adj1" fmla="val 877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66289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F82911-1880-43A2-AD94-385DA32FE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BO" dirty="0"/>
              <a:t>Objetivo de trabajo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0EBA34A-4C1F-482E-B5FE-91BCA1100A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s-BO" dirty="0">
                <a:effectLst/>
              </a:rPr>
              <a:t>Se tiene como objetivo generar una aplicación de escritorio, en donde esta APP tendrá la capacidad de traducir palabras en ESPANOL al idioma INGLES o PORTUGUES.</a:t>
            </a:r>
          </a:p>
          <a:p>
            <a:r>
              <a:rPr lang="es-BO" dirty="0">
                <a:effectLst/>
              </a:rPr>
              <a:t>En la primera fase (SPRINT 1) se implementara una prueba de concepto, es decir solo deberá de mostrar traducciones de los días de la semana. </a:t>
            </a:r>
          </a:p>
          <a:p>
            <a:r>
              <a:rPr lang="es-BO" dirty="0">
                <a:effectLst/>
              </a:rPr>
              <a:t>EJEM: Si el usuario escribe LUNES. (La aplicación deberé de mostrar su traducción en el idioma seleccionado (INGLES - PORTUGUES) ) </a:t>
            </a:r>
          </a:p>
          <a:p>
            <a:r>
              <a:rPr lang="es-BO" dirty="0">
                <a:effectLst/>
              </a:rPr>
              <a:t>Parte TECNICA:</a:t>
            </a:r>
          </a:p>
          <a:p>
            <a:r>
              <a:rPr lang="es-BO" dirty="0">
                <a:effectLst/>
              </a:rPr>
              <a:t>Crear esta app usando Spring </a:t>
            </a:r>
            <a:r>
              <a:rPr lang="es-BO" dirty="0" err="1">
                <a:effectLst/>
              </a:rPr>
              <a:t>framework</a:t>
            </a:r>
            <a:r>
              <a:rPr lang="es-BO" dirty="0">
                <a:effectLst/>
              </a:rPr>
              <a:t> y Swing(JAVA). </a:t>
            </a:r>
          </a:p>
          <a:p>
            <a:r>
              <a:rPr lang="es-BO" dirty="0">
                <a:effectLst/>
              </a:rPr>
              <a:t>Utilizar una base de datos relacional PostgreSQL.</a:t>
            </a:r>
          </a:p>
          <a:p>
            <a:r>
              <a:rPr lang="es-BO" dirty="0">
                <a:effectLst/>
              </a:rPr>
              <a:t> La base de datos debe estar alojada en HEROKU.</a:t>
            </a:r>
          </a:p>
          <a:p>
            <a:endParaRPr lang="es-BO" dirty="0"/>
          </a:p>
        </p:txBody>
      </p:sp>
    </p:spTree>
    <p:extLst>
      <p:ext uri="{BB962C8B-B14F-4D97-AF65-F5344CB8AC3E}">
        <p14:creationId xmlns:p14="http://schemas.microsoft.com/office/powerpoint/2010/main" val="8167292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A10C35-3E56-41EF-940F-344C0DD2A9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BO" dirty="0"/>
              <a:t>Consulta en el </a:t>
            </a:r>
            <a:r>
              <a:rPr lang="es-BO" dirty="0" err="1"/>
              <a:t>DeccRepository</a:t>
            </a:r>
            <a:endParaRPr lang="es-BO" dirty="0"/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6936BDFD-3F05-4DCF-A770-6C11961F48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9524" t="7723" r="42663" b="63917"/>
          <a:stretch/>
        </p:blipFill>
        <p:spPr>
          <a:xfrm>
            <a:off x="232914" y="1935921"/>
            <a:ext cx="5295984" cy="2234243"/>
          </a:xfrm>
          <a:prstGeom prst="rect">
            <a:avLst/>
          </a:prstGeom>
        </p:spPr>
      </p:pic>
      <p:sp>
        <p:nvSpPr>
          <p:cNvPr id="5" name="Flecha: a la derecha 4">
            <a:extLst>
              <a:ext uri="{FF2B5EF4-FFF2-40B4-BE49-F238E27FC236}">
                <a16:creationId xmlns:a16="http://schemas.microsoft.com/office/drawing/2014/main" id="{8DCF6DC7-9873-4419-989B-307F1B0C4B97}"/>
              </a:ext>
            </a:extLst>
          </p:cNvPr>
          <p:cNvSpPr/>
          <p:nvPr/>
        </p:nvSpPr>
        <p:spPr>
          <a:xfrm rot="10800000">
            <a:off x="5331125" y="3347049"/>
            <a:ext cx="1380226" cy="3105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BO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3D226F7-731F-4712-B8C3-B4D8043B4426}"/>
              </a:ext>
            </a:extLst>
          </p:cNvPr>
          <p:cNvSpPr/>
          <p:nvPr/>
        </p:nvSpPr>
        <p:spPr>
          <a:xfrm>
            <a:off x="6711351" y="2652623"/>
            <a:ext cx="2872596" cy="15527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BO" dirty="0"/>
              <a:t>Creamos la consulta para que obtenga todos los datos de traductor para lograr la respuesta </a:t>
            </a:r>
          </a:p>
        </p:txBody>
      </p: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AEF825CE-94CC-435D-A52F-87EF070D0C76}"/>
              </a:ext>
            </a:extLst>
          </p:cNvPr>
          <p:cNvCxnSpPr/>
          <p:nvPr/>
        </p:nvCxnSpPr>
        <p:spPr>
          <a:xfrm>
            <a:off x="4442604" y="3657600"/>
            <a:ext cx="1923690" cy="14406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Rectángulo 8">
            <a:extLst>
              <a:ext uri="{FF2B5EF4-FFF2-40B4-BE49-F238E27FC236}">
                <a16:creationId xmlns:a16="http://schemas.microsoft.com/office/drawing/2014/main" id="{1F771E41-9C7D-44FD-8767-CD54E66D209B}"/>
              </a:ext>
            </a:extLst>
          </p:cNvPr>
          <p:cNvSpPr/>
          <p:nvPr/>
        </p:nvSpPr>
        <p:spPr>
          <a:xfrm>
            <a:off x="6443932" y="4753155"/>
            <a:ext cx="3269411" cy="12594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BO" dirty="0"/>
              <a:t>Lo mandamos al </a:t>
            </a:r>
            <a:r>
              <a:rPr lang="es-BO" dirty="0" err="1"/>
              <a:t>DeccModel</a:t>
            </a:r>
            <a:r>
              <a:rPr lang="es-BO" dirty="0"/>
              <a:t> para que lo revise si esta correctamente ingresado</a:t>
            </a:r>
          </a:p>
        </p:txBody>
      </p:sp>
    </p:spTree>
    <p:extLst>
      <p:ext uri="{BB962C8B-B14F-4D97-AF65-F5344CB8AC3E}">
        <p14:creationId xmlns:p14="http://schemas.microsoft.com/office/powerpoint/2010/main" val="37733589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9C03EE-3CF8-4564-8C20-0C414F2F3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BO" dirty="0"/>
              <a:t>creación de las funciones de los botones</a:t>
            </a:r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E8859404-54B2-4CF9-8B1E-0B11DB9441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3200" t="31286" r="48702" b="48162"/>
          <a:stretch/>
        </p:blipFill>
        <p:spPr>
          <a:xfrm>
            <a:off x="94889" y="2082570"/>
            <a:ext cx="5094756" cy="2096219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61028FCE-AFB3-4E3B-B976-EEB5D4AFF4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197" t="53585" r="50826" b="25786"/>
          <a:stretch/>
        </p:blipFill>
        <p:spPr>
          <a:xfrm>
            <a:off x="7159924" y="2082570"/>
            <a:ext cx="4782742" cy="2222011"/>
          </a:xfrm>
          <a:prstGeom prst="rect">
            <a:avLst/>
          </a:prstGeom>
        </p:spPr>
      </p:pic>
      <p:cxnSp>
        <p:nvCxnSpPr>
          <p:cNvPr id="8" name="Conector: angular 7">
            <a:extLst>
              <a:ext uri="{FF2B5EF4-FFF2-40B4-BE49-F238E27FC236}">
                <a16:creationId xmlns:a16="http://schemas.microsoft.com/office/drawing/2014/main" id="{ACADD08D-2816-46DE-B28C-1C2D57ADCD11}"/>
              </a:ext>
            </a:extLst>
          </p:cNvPr>
          <p:cNvCxnSpPr/>
          <p:nvPr/>
        </p:nvCxnSpPr>
        <p:spPr>
          <a:xfrm rot="5400000">
            <a:off x="756613" y="2831976"/>
            <a:ext cx="2135748" cy="204446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ángulo 8">
            <a:extLst>
              <a:ext uri="{FF2B5EF4-FFF2-40B4-BE49-F238E27FC236}">
                <a16:creationId xmlns:a16="http://schemas.microsoft.com/office/drawing/2014/main" id="{0BF72EA9-F091-4C74-8621-6C46EBE5FB9F}"/>
              </a:ext>
            </a:extLst>
          </p:cNvPr>
          <p:cNvSpPr/>
          <p:nvPr/>
        </p:nvSpPr>
        <p:spPr>
          <a:xfrm>
            <a:off x="94888" y="5132717"/>
            <a:ext cx="4373595" cy="13888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BO" dirty="0"/>
              <a:t>Mandamos los </a:t>
            </a:r>
            <a:r>
              <a:rPr lang="es-BO" dirty="0" err="1"/>
              <a:t>text</a:t>
            </a:r>
            <a:r>
              <a:rPr lang="es-BO" dirty="0"/>
              <a:t> al </a:t>
            </a:r>
            <a:r>
              <a:rPr lang="es-BO" dirty="0" err="1"/>
              <a:t>DeccService</a:t>
            </a:r>
            <a:r>
              <a:rPr lang="es-BO" dirty="0"/>
              <a:t> para lograr la traducción y logre analizar a que idioma queremos convertir</a:t>
            </a:r>
          </a:p>
        </p:txBody>
      </p:sp>
      <p:cxnSp>
        <p:nvCxnSpPr>
          <p:cNvPr id="11" name="Conector: angular 10">
            <a:extLst>
              <a:ext uri="{FF2B5EF4-FFF2-40B4-BE49-F238E27FC236}">
                <a16:creationId xmlns:a16="http://schemas.microsoft.com/office/drawing/2014/main" id="{2124FFAD-7DF0-4CBB-9539-CA84DC633389}"/>
              </a:ext>
            </a:extLst>
          </p:cNvPr>
          <p:cNvCxnSpPr/>
          <p:nvPr/>
        </p:nvCxnSpPr>
        <p:spPr>
          <a:xfrm rot="5400000">
            <a:off x="1244006" y="3491897"/>
            <a:ext cx="1885582" cy="97478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: angular 12">
            <a:extLst>
              <a:ext uri="{FF2B5EF4-FFF2-40B4-BE49-F238E27FC236}">
                <a16:creationId xmlns:a16="http://schemas.microsoft.com/office/drawing/2014/main" id="{809B033E-89BC-49E3-ACE1-09DD5BA22616}"/>
              </a:ext>
            </a:extLst>
          </p:cNvPr>
          <p:cNvCxnSpPr>
            <a:cxnSpLocks/>
          </p:cNvCxnSpPr>
          <p:nvPr/>
        </p:nvCxnSpPr>
        <p:spPr>
          <a:xfrm>
            <a:off x="2104845" y="3726611"/>
            <a:ext cx="2967487" cy="1859703"/>
          </a:xfrm>
          <a:prstGeom prst="bentConnector3">
            <a:avLst>
              <a:gd name="adj1" fmla="val 8517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ángulo 14">
            <a:extLst>
              <a:ext uri="{FF2B5EF4-FFF2-40B4-BE49-F238E27FC236}">
                <a16:creationId xmlns:a16="http://schemas.microsoft.com/office/drawing/2014/main" id="{AF9580A6-05A4-4782-A3A9-E69DA6826C3A}"/>
              </a:ext>
            </a:extLst>
          </p:cNvPr>
          <p:cNvSpPr/>
          <p:nvPr/>
        </p:nvSpPr>
        <p:spPr>
          <a:xfrm>
            <a:off x="5189645" y="4830793"/>
            <a:ext cx="2237698" cy="16907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BO" dirty="0"/>
              <a:t>Al finalizar retornara la respuesta traducida de la palabra que se esperaba</a:t>
            </a:r>
          </a:p>
        </p:txBody>
      </p:sp>
      <p:sp>
        <p:nvSpPr>
          <p:cNvPr id="18" name="Abrir llave 17">
            <a:extLst>
              <a:ext uri="{FF2B5EF4-FFF2-40B4-BE49-F238E27FC236}">
                <a16:creationId xmlns:a16="http://schemas.microsoft.com/office/drawing/2014/main" id="{F223E494-CB76-4A54-9E51-A50145D773FC}"/>
              </a:ext>
            </a:extLst>
          </p:cNvPr>
          <p:cNvSpPr/>
          <p:nvPr/>
        </p:nvSpPr>
        <p:spPr>
          <a:xfrm rot="16200000">
            <a:off x="8686801" y="2421864"/>
            <a:ext cx="2031521" cy="376543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BO"/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7678997B-267F-4529-A2BE-1C05D1BA0B83}"/>
              </a:ext>
            </a:extLst>
          </p:cNvPr>
          <p:cNvSpPr/>
          <p:nvPr/>
        </p:nvSpPr>
        <p:spPr>
          <a:xfrm>
            <a:off x="8151962" y="5320342"/>
            <a:ext cx="3191774" cy="12012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BO" dirty="0"/>
              <a:t>Limpiara todo lo que se halla ingresado en los </a:t>
            </a:r>
            <a:r>
              <a:rPr lang="es-BO" dirty="0" err="1"/>
              <a:t>text</a:t>
            </a:r>
            <a:r>
              <a:rPr lang="es-BO" dirty="0"/>
              <a:t> para permitir colocar otras palabras para la </a:t>
            </a:r>
            <a:r>
              <a:rPr lang="es-BO" dirty="0" err="1"/>
              <a:t>traduccion</a:t>
            </a:r>
            <a:endParaRPr lang="es-BO" dirty="0"/>
          </a:p>
        </p:txBody>
      </p:sp>
    </p:spTree>
    <p:extLst>
      <p:ext uri="{BB962C8B-B14F-4D97-AF65-F5344CB8AC3E}">
        <p14:creationId xmlns:p14="http://schemas.microsoft.com/office/powerpoint/2010/main" val="42918246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E30559-3951-432D-9CE9-8EF935BF1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BO" dirty="0" err="1"/>
              <a:t>Finalizacion</a:t>
            </a:r>
            <a:r>
              <a:rPr lang="es-BO" dirty="0"/>
              <a:t> de proyecto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6121E5CB-462B-45D3-90D8-5DDBA6675E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5588" y="2000609"/>
            <a:ext cx="5152311" cy="3695700"/>
          </a:xfr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1DDDBDBC-9714-461C-9305-977050D5D2E9}"/>
              </a:ext>
            </a:extLst>
          </p:cNvPr>
          <p:cNvSpPr txBox="1"/>
          <p:nvPr/>
        </p:nvSpPr>
        <p:spPr>
          <a:xfrm>
            <a:off x="646981" y="2139350"/>
            <a:ext cx="42787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BO" dirty="0"/>
              <a:t>Al finalizar el proyecto logramos obtener la traducción de todos los días en los idiomas ingles portugués y viceversa </a:t>
            </a:r>
          </a:p>
        </p:txBody>
      </p:sp>
    </p:spTree>
    <p:extLst>
      <p:ext uri="{BB962C8B-B14F-4D97-AF65-F5344CB8AC3E}">
        <p14:creationId xmlns:p14="http://schemas.microsoft.com/office/powerpoint/2010/main" val="14940542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C36C96-B6A9-4705-8619-6C61165B2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BO" dirty="0"/>
              <a:t>Primera pregunta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7B293D2-654E-4A04-8403-409B1BD1F8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BO" dirty="0"/>
              <a:t>Realizar la inserción de los datos de los días de la semana en diferentes idiomas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763637B-CB08-4603-B530-B37CF4604A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750" t="49999" r="25354" b="31070"/>
          <a:stretch/>
        </p:blipFill>
        <p:spPr>
          <a:xfrm>
            <a:off x="1889184" y="2779862"/>
            <a:ext cx="7611625" cy="1981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4121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52C9839-23F7-4082-BB81-FA71DAAF8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BO" dirty="0"/>
              <a:t>Primero se creara las tablas con sus respectivas columnas 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0051BEA1-1E88-4774-9D08-8BF10BCEB4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141" t="8889" r="40637" b="15556"/>
          <a:stretch/>
        </p:blipFill>
        <p:spPr>
          <a:xfrm>
            <a:off x="8724826" y="1696527"/>
            <a:ext cx="3236490" cy="4707147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3E0EDE04-A4B4-4DD6-8611-636192A8E42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87" t="19201" r="79198" b="26919"/>
          <a:stretch/>
        </p:blipFill>
        <p:spPr>
          <a:xfrm>
            <a:off x="577239" y="1919806"/>
            <a:ext cx="2372995" cy="4381360"/>
          </a:xfrm>
          <a:prstGeom prst="rect">
            <a:avLst/>
          </a:prstGeom>
        </p:spPr>
      </p:pic>
      <p:sp>
        <p:nvSpPr>
          <p:cNvPr id="7" name="Flecha: a la derecha 6">
            <a:extLst>
              <a:ext uri="{FF2B5EF4-FFF2-40B4-BE49-F238E27FC236}">
                <a16:creationId xmlns:a16="http://schemas.microsoft.com/office/drawing/2014/main" id="{4FBBAA2D-1BE7-4CB5-8FE3-03497D946C24}"/>
              </a:ext>
            </a:extLst>
          </p:cNvPr>
          <p:cNvSpPr/>
          <p:nvPr/>
        </p:nvSpPr>
        <p:spPr>
          <a:xfrm rot="10800000">
            <a:off x="2130723" y="4118038"/>
            <a:ext cx="1181819" cy="2900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BO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C3696949-3104-429B-A168-0ABC6E783087}"/>
              </a:ext>
            </a:extLst>
          </p:cNvPr>
          <p:cNvSpPr/>
          <p:nvPr/>
        </p:nvSpPr>
        <p:spPr>
          <a:xfrm>
            <a:off x="3312542" y="3126504"/>
            <a:ext cx="2122098" cy="12422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BO" dirty="0"/>
              <a:t>Creamos la clase </a:t>
            </a:r>
            <a:r>
              <a:rPr lang="es-BO" dirty="0" err="1"/>
              <a:t>Deccmodel</a:t>
            </a:r>
            <a:r>
              <a:rPr lang="es-BO" dirty="0"/>
              <a:t> para la creación de las tablas</a:t>
            </a:r>
          </a:p>
        </p:txBody>
      </p:sp>
      <p:sp>
        <p:nvSpPr>
          <p:cNvPr id="9" name="Flecha: a la derecha 8">
            <a:extLst>
              <a:ext uri="{FF2B5EF4-FFF2-40B4-BE49-F238E27FC236}">
                <a16:creationId xmlns:a16="http://schemas.microsoft.com/office/drawing/2014/main" id="{8E16A876-4D14-4728-9BF3-AF1DC2A3FFE6}"/>
              </a:ext>
            </a:extLst>
          </p:cNvPr>
          <p:cNvSpPr/>
          <p:nvPr/>
        </p:nvSpPr>
        <p:spPr>
          <a:xfrm rot="10800000">
            <a:off x="2130722" y="5573273"/>
            <a:ext cx="1181819" cy="2900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BO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F5CF570B-5BE6-4FCC-A70E-2E9A64D5204A}"/>
              </a:ext>
            </a:extLst>
          </p:cNvPr>
          <p:cNvSpPr/>
          <p:nvPr/>
        </p:nvSpPr>
        <p:spPr>
          <a:xfrm>
            <a:off x="3312542" y="5242230"/>
            <a:ext cx="2122098" cy="12422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BO" dirty="0"/>
              <a:t>Como también la creación </a:t>
            </a:r>
            <a:r>
              <a:rPr lang="es-BO" dirty="0" err="1"/>
              <a:t>Deccservice</a:t>
            </a:r>
            <a:r>
              <a:rPr lang="es-BO" dirty="0"/>
              <a:t> para la inserción a las tablas</a:t>
            </a:r>
          </a:p>
        </p:txBody>
      </p:sp>
      <p:sp>
        <p:nvSpPr>
          <p:cNvPr id="11" name="Flecha: a la derecha 10">
            <a:extLst>
              <a:ext uri="{FF2B5EF4-FFF2-40B4-BE49-F238E27FC236}">
                <a16:creationId xmlns:a16="http://schemas.microsoft.com/office/drawing/2014/main" id="{71596421-EF2C-457B-8709-6663409C426E}"/>
              </a:ext>
            </a:extLst>
          </p:cNvPr>
          <p:cNvSpPr/>
          <p:nvPr/>
        </p:nvSpPr>
        <p:spPr>
          <a:xfrm rot="10800000">
            <a:off x="2130723" y="5792189"/>
            <a:ext cx="1181819" cy="2900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BO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3AD6D503-FA8C-45B8-AD3B-3E2499E5DAFA}"/>
              </a:ext>
            </a:extLst>
          </p:cNvPr>
          <p:cNvSpPr/>
          <p:nvPr/>
        </p:nvSpPr>
        <p:spPr>
          <a:xfrm>
            <a:off x="5718584" y="2129062"/>
            <a:ext cx="2372995" cy="1326321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BO" dirty="0"/>
              <a:t>Insertamos las columnas 1 por 1 dando que serian ingles portugués Word(español)</a:t>
            </a:r>
          </a:p>
        </p:txBody>
      </p:sp>
      <p:sp>
        <p:nvSpPr>
          <p:cNvPr id="14" name="Abrir llave 13">
            <a:extLst>
              <a:ext uri="{FF2B5EF4-FFF2-40B4-BE49-F238E27FC236}">
                <a16:creationId xmlns:a16="http://schemas.microsoft.com/office/drawing/2014/main" id="{B6E006B0-851D-4A5A-90F8-651D5DAC4DE6}"/>
              </a:ext>
            </a:extLst>
          </p:cNvPr>
          <p:cNvSpPr/>
          <p:nvPr/>
        </p:nvSpPr>
        <p:spPr>
          <a:xfrm>
            <a:off x="8091579" y="2406770"/>
            <a:ext cx="741870" cy="1492370"/>
          </a:xfrm>
          <a:prstGeom prst="leftBrace">
            <a:avLst>
              <a:gd name="adj1" fmla="val 8333"/>
              <a:gd name="adj2" fmla="val 1242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BO"/>
          </a:p>
        </p:txBody>
      </p:sp>
      <p:sp>
        <p:nvSpPr>
          <p:cNvPr id="15" name="Abrir llave 14">
            <a:extLst>
              <a:ext uri="{FF2B5EF4-FFF2-40B4-BE49-F238E27FC236}">
                <a16:creationId xmlns:a16="http://schemas.microsoft.com/office/drawing/2014/main" id="{AFC8F57B-5259-42D2-8A88-A3EA69C75C6B}"/>
              </a:ext>
            </a:extLst>
          </p:cNvPr>
          <p:cNvSpPr/>
          <p:nvPr/>
        </p:nvSpPr>
        <p:spPr>
          <a:xfrm>
            <a:off x="7832785" y="4554747"/>
            <a:ext cx="1147313" cy="1848927"/>
          </a:xfrm>
          <a:prstGeom prst="leftBrace">
            <a:avLst>
              <a:gd name="adj1" fmla="val 8333"/>
              <a:gd name="adj2" fmla="val 8359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BO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5C9F95F6-6364-4C78-A29F-78FC7069F31E}"/>
              </a:ext>
            </a:extLst>
          </p:cNvPr>
          <p:cNvSpPr/>
          <p:nvPr/>
        </p:nvSpPr>
        <p:spPr>
          <a:xfrm>
            <a:off x="5814204" y="5242230"/>
            <a:ext cx="2018581" cy="1326321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BO" dirty="0"/>
              <a:t>También creamos </a:t>
            </a:r>
            <a:r>
              <a:rPr lang="es-BO" dirty="0" err="1"/>
              <a:t>get</a:t>
            </a:r>
            <a:r>
              <a:rPr lang="es-BO" dirty="0"/>
              <a:t> and set de cada uno</a:t>
            </a:r>
          </a:p>
        </p:txBody>
      </p:sp>
      <p:sp>
        <p:nvSpPr>
          <p:cNvPr id="17" name="Flecha: a la derecha 16">
            <a:extLst>
              <a:ext uri="{FF2B5EF4-FFF2-40B4-BE49-F238E27FC236}">
                <a16:creationId xmlns:a16="http://schemas.microsoft.com/office/drawing/2014/main" id="{05A8D12E-4670-45C3-8A41-5A978D191CEE}"/>
              </a:ext>
            </a:extLst>
          </p:cNvPr>
          <p:cNvSpPr/>
          <p:nvPr/>
        </p:nvSpPr>
        <p:spPr>
          <a:xfrm>
            <a:off x="7832784" y="4110485"/>
            <a:ext cx="892041" cy="323556"/>
          </a:xfrm>
          <a:prstGeom prst="rightArrow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BO"/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E43FEE4F-E40B-4468-A036-782A499694F1}"/>
              </a:ext>
            </a:extLst>
          </p:cNvPr>
          <p:cNvSpPr/>
          <p:nvPr/>
        </p:nvSpPr>
        <p:spPr>
          <a:xfrm>
            <a:off x="5607173" y="3648524"/>
            <a:ext cx="2225610" cy="142882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BO" dirty="0"/>
              <a:t>Creamos la función que recibirá los 3 parámetros para la inserción de la tabla </a:t>
            </a:r>
          </a:p>
        </p:txBody>
      </p:sp>
    </p:spTree>
    <p:extLst>
      <p:ext uri="{BB962C8B-B14F-4D97-AF65-F5344CB8AC3E}">
        <p14:creationId xmlns:p14="http://schemas.microsoft.com/office/powerpoint/2010/main" val="27843377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62630C3-F69F-40E0-A6CB-207E31D3C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BO" dirty="0"/>
              <a:t>Creamos la interface </a:t>
            </a:r>
            <a:r>
              <a:rPr lang="es-BO" dirty="0" err="1"/>
              <a:t>DeccRepository</a:t>
            </a:r>
            <a:endParaRPr lang="es-BO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C6050F2-1A25-4ADF-91ED-D137C7EAE4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19" t="46163" r="72759" b="27296"/>
          <a:stretch/>
        </p:blipFill>
        <p:spPr>
          <a:xfrm>
            <a:off x="198407" y="2151321"/>
            <a:ext cx="2794059" cy="1920347"/>
          </a:xfrm>
          <a:prstGeom prst="rect">
            <a:avLst/>
          </a:prstGeom>
        </p:spPr>
      </p:pic>
      <p:sp>
        <p:nvSpPr>
          <p:cNvPr id="5" name="Flecha: a la derecha 4">
            <a:extLst>
              <a:ext uri="{FF2B5EF4-FFF2-40B4-BE49-F238E27FC236}">
                <a16:creationId xmlns:a16="http://schemas.microsoft.com/office/drawing/2014/main" id="{7FB815A9-E91F-4B50-8B92-5F6DCA113EA4}"/>
              </a:ext>
            </a:extLst>
          </p:cNvPr>
          <p:cNvSpPr/>
          <p:nvPr/>
        </p:nvSpPr>
        <p:spPr>
          <a:xfrm rot="10800000">
            <a:off x="2725947" y="2648309"/>
            <a:ext cx="948906" cy="379562"/>
          </a:xfrm>
          <a:prstGeom prst="rightArrow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BO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9A3CA91E-41D5-4C99-B248-49D3F43E5C23}"/>
              </a:ext>
            </a:extLst>
          </p:cNvPr>
          <p:cNvSpPr/>
          <p:nvPr/>
        </p:nvSpPr>
        <p:spPr>
          <a:xfrm>
            <a:off x="3674854" y="2199250"/>
            <a:ext cx="2191108" cy="1596373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BO" dirty="0"/>
              <a:t>Creamos la clase para lograr la conexión de </a:t>
            </a:r>
            <a:r>
              <a:rPr lang="es-BO" dirty="0" err="1"/>
              <a:t>DeccModel</a:t>
            </a:r>
            <a:r>
              <a:rPr lang="es-BO" dirty="0"/>
              <a:t> y la clase </a:t>
            </a:r>
            <a:r>
              <a:rPr lang="es-BO" dirty="0" err="1"/>
              <a:t>DeccService</a:t>
            </a:r>
            <a:endParaRPr lang="es-BO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EF5384B7-718B-4ADD-A1C9-492DF40F6B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141" t="7799" r="35755" b="66541"/>
          <a:stretch/>
        </p:blipFill>
        <p:spPr>
          <a:xfrm>
            <a:off x="3674853" y="4071668"/>
            <a:ext cx="4973214" cy="2104845"/>
          </a:xfrm>
          <a:prstGeom prst="rect">
            <a:avLst/>
          </a:prstGeom>
        </p:spPr>
      </p:pic>
      <p:sp>
        <p:nvSpPr>
          <p:cNvPr id="8" name="Flecha: a la derecha 7">
            <a:extLst>
              <a:ext uri="{FF2B5EF4-FFF2-40B4-BE49-F238E27FC236}">
                <a16:creationId xmlns:a16="http://schemas.microsoft.com/office/drawing/2014/main" id="{52C690A2-3C22-44F5-A7B5-D6FC46AE5DA5}"/>
              </a:ext>
            </a:extLst>
          </p:cNvPr>
          <p:cNvSpPr/>
          <p:nvPr/>
        </p:nvSpPr>
        <p:spPr>
          <a:xfrm rot="10800000">
            <a:off x="8019239" y="5287992"/>
            <a:ext cx="1311215" cy="232914"/>
          </a:xfrm>
          <a:prstGeom prst="rightArrow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BO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44CA808B-5E7A-43D5-A612-315D4343133F}"/>
              </a:ext>
            </a:extLst>
          </p:cNvPr>
          <p:cNvSpPr/>
          <p:nvPr/>
        </p:nvSpPr>
        <p:spPr>
          <a:xfrm>
            <a:off x="9330454" y="4623758"/>
            <a:ext cx="2013282" cy="1871933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BO" dirty="0"/>
              <a:t>Realizamos la conexión para obtener los datos de la función </a:t>
            </a:r>
            <a:r>
              <a:rPr lang="es-BO" dirty="0" err="1"/>
              <a:t>DeccModel</a:t>
            </a:r>
            <a:endParaRPr lang="es-BO" dirty="0"/>
          </a:p>
        </p:txBody>
      </p:sp>
    </p:spTree>
    <p:extLst>
      <p:ext uri="{BB962C8B-B14F-4D97-AF65-F5344CB8AC3E}">
        <p14:creationId xmlns:p14="http://schemas.microsoft.com/office/powerpoint/2010/main" val="26933858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CA08557-0507-46D6-9511-B06E58B0F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BO" dirty="0"/>
              <a:t>Creamos las clases servicie y su interfaces para lograr mandar los datos  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276D283-0B96-4983-96AE-577D96D8B7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283" t="13334" r="26344" b="39118"/>
          <a:stretch/>
        </p:blipFill>
        <p:spPr>
          <a:xfrm>
            <a:off x="6774612" y="1935921"/>
            <a:ext cx="5287992" cy="3260785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DC6CA3DC-25A7-4DA3-87DC-2C6DD8F939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142" t="7547" r="53726" b="74591"/>
          <a:stretch/>
        </p:blipFill>
        <p:spPr>
          <a:xfrm>
            <a:off x="129396" y="4361745"/>
            <a:ext cx="2681281" cy="1669921"/>
          </a:xfrm>
          <a:prstGeom prst="rect">
            <a:avLst/>
          </a:prstGeom>
        </p:spPr>
      </p:pic>
      <p:sp>
        <p:nvSpPr>
          <p:cNvPr id="7" name="Abrir llave 6">
            <a:extLst>
              <a:ext uri="{FF2B5EF4-FFF2-40B4-BE49-F238E27FC236}">
                <a16:creationId xmlns:a16="http://schemas.microsoft.com/office/drawing/2014/main" id="{C33C799B-0D78-4CCE-8F94-E69DAFFC7591}"/>
              </a:ext>
            </a:extLst>
          </p:cNvPr>
          <p:cNvSpPr/>
          <p:nvPr/>
        </p:nvSpPr>
        <p:spPr>
          <a:xfrm rot="5400000">
            <a:off x="1128392" y="2679462"/>
            <a:ext cx="683288" cy="2681281"/>
          </a:xfrm>
          <a:prstGeom prst="leftBrace">
            <a:avLst>
              <a:gd name="adj1" fmla="val 8333"/>
              <a:gd name="adj2" fmla="val 4839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BO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7C9A7286-8DB9-45DB-8A4E-C15CFF02B740}"/>
              </a:ext>
            </a:extLst>
          </p:cNvPr>
          <p:cNvSpPr/>
          <p:nvPr/>
        </p:nvSpPr>
        <p:spPr>
          <a:xfrm>
            <a:off x="129395" y="2449902"/>
            <a:ext cx="2681281" cy="1228556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BO" dirty="0"/>
              <a:t>Creamos la clase </a:t>
            </a:r>
            <a:r>
              <a:rPr lang="es-BO" dirty="0" err="1"/>
              <a:t>InterfaceService</a:t>
            </a:r>
            <a:r>
              <a:rPr lang="es-BO" dirty="0"/>
              <a:t> para el guardado de los datos</a:t>
            </a:r>
          </a:p>
        </p:txBody>
      </p:sp>
      <p:sp>
        <p:nvSpPr>
          <p:cNvPr id="10" name="Abrir llave 9">
            <a:extLst>
              <a:ext uri="{FF2B5EF4-FFF2-40B4-BE49-F238E27FC236}">
                <a16:creationId xmlns:a16="http://schemas.microsoft.com/office/drawing/2014/main" id="{D95A5607-0B37-49B0-98F5-7F4713224C3E}"/>
              </a:ext>
            </a:extLst>
          </p:cNvPr>
          <p:cNvSpPr/>
          <p:nvPr/>
        </p:nvSpPr>
        <p:spPr>
          <a:xfrm>
            <a:off x="6096000" y="2553419"/>
            <a:ext cx="1555630" cy="145786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BO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37E69C26-4103-4B80-BF4E-A2854D3AE1A2}"/>
              </a:ext>
            </a:extLst>
          </p:cNvPr>
          <p:cNvSpPr/>
          <p:nvPr/>
        </p:nvSpPr>
        <p:spPr>
          <a:xfrm>
            <a:off x="3666226" y="2346385"/>
            <a:ext cx="2426898" cy="1533355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BO" dirty="0"/>
              <a:t>Creamos los datos para lograr insertar en la tabla en forma horizontal</a:t>
            </a:r>
          </a:p>
        </p:txBody>
      </p:sp>
      <p:sp>
        <p:nvSpPr>
          <p:cNvPr id="13" name="Flecha: a la derecha 12">
            <a:extLst>
              <a:ext uri="{FF2B5EF4-FFF2-40B4-BE49-F238E27FC236}">
                <a16:creationId xmlns:a16="http://schemas.microsoft.com/office/drawing/2014/main" id="{21CB900C-4807-4A33-91F2-BCDEA4E280C7}"/>
              </a:ext>
            </a:extLst>
          </p:cNvPr>
          <p:cNvSpPr/>
          <p:nvPr/>
        </p:nvSpPr>
        <p:spPr>
          <a:xfrm rot="5400000">
            <a:off x="4559233" y="4016153"/>
            <a:ext cx="683290" cy="410464"/>
          </a:xfrm>
          <a:prstGeom prst="rightArrow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BO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50E57B86-E096-4DEB-A4F4-90BD25F649C8}"/>
              </a:ext>
            </a:extLst>
          </p:cNvPr>
          <p:cNvSpPr/>
          <p:nvPr/>
        </p:nvSpPr>
        <p:spPr>
          <a:xfrm>
            <a:off x="3663777" y="4563030"/>
            <a:ext cx="2426898" cy="1533355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BO" dirty="0"/>
              <a:t>Colocaremos los diferentes idiomas español, ingles y portugués</a:t>
            </a:r>
          </a:p>
        </p:txBody>
      </p:sp>
      <p:sp>
        <p:nvSpPr>
          <p:cNvPr id="15" name="Flecha: a la derecha 14">
            <a:extLst>
              <a:ext uri="{FF2B5EF4-FFF2-40B4-BE49-F238E27FC236}">
                <a16:creationId xmlns:a16="http://schemas.microsoft.com/office/drawing/2014/main" id="{B0CFF71F-2DE3-4D5B-AEFE-E75D6D8D4091}"/>
              </a:ext>
            </a:extLst>
          </p:cNvPr>
          <p:cNvSpPr/>
          <p:nvPr/>
        </p:nvSpPr>
        <p:spPr>
          <a:xfrm>
            <a:off x="6090675" y="5796951"/>
            <a:ext cx="1555630" cy="299434"/>
          </a:xfrm>
          <a:prstGeom prst="rightArrow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BO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4D05BE55-6930-40AA-8C71-BD63858A76C1}"/>
              </a:ext>
            </a:extLst>
          </p:cNvPr>
          <p:cNvSpPr/>
          <p:nvPr/>
        </p:nvSpPr>
        <p:spPr>
          <a:xfrm>
            <a:off x="7646305" y="5294472"/>
            <a:ext cx="4353038" cy="1123582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BO" dirty="0"/>
              <a:t>Utilizamos el </a:t>
            </a:r>
            <a:r>
              <a:rPr lang="es-BO" dirty="0" err="1"/>
              <a:t>deccRepository</a:t>
            </a:r>
            <a:r>
              <a:rPr lang="es-BO" dirty="0"/>
              <a:t> para lograr guardar las variables en los datos de </a:t>
            </a:r>
            <a:r>
              <a:rPr lang="es-BO" dirty="0" err="1"/>
              <a:t>Deccmodel</a:t>
            </a:r>
            <a:endParaRPr lang="es-BO" dirty="0"/>
          </a:p>
        </p:txBody>
      </p:sp>
    </p:spTree>
    <p:extLst>
      <p:ext uri="{BB962C8B-B14F-4D97-AF65-F5344CB8AC3E}">
        <p14:creationId xmlns:p14="http://schemas.microsoft.com/office/powerpoint/2010/main" val="18920951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5752C5-74EF-4737-B011-FCD9E5AF4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BO" dirty="0"/>
              <a:t>Guardado en el </a:t>
            </a:r>
            <a:r>
              <a:rPr lang="es-BO" dirty="0" err="1"/>
              <a:t>dataGrip</a:t>
            </a:r>
            <a:endParaRPr lang="es-BO" dirty="0"/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DE146161-BF29-44B3-B00A-2D1D997F26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302" t="1186" r="40956" b="51897"/>
          <a:stretch/>
        </p:blipFill>
        <p:spPr>
          <a:xfrm>
            <a:off x="5688625" y="2182482"/>
            <a:ext cx="5916611" cy="2631058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CE795123-17E3-4FB8-87B2-3FCC7AB88414}"/>
              </a:ext>
            </a:extLst>
          </p:cNvPr>
          <p:cNvSpPr txBox="1"/>
          <p:nvPr/>
        </p:nvSpPr>
        <p:spPr>
          <a:xfrm>
            <a:off x="1250830" y="2182482"/>
            <a:ext cx="382150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BO" dirty="0"/>
              <a:t>Como resultado se guardara en la base de datos tal y como ingresamos los datos en las en </a:t>
            </a:r>
            <a:r>
              <a:rPr lang="es-BO" dirty="0" err="1"/>
              <a:t>DeccService</a:t>
            </a:r>
            <a:r>
              <a:rPr lang="es-BO" dirty="0"/>
              <a:t> </a:t>
            </a:r>
          </a:p>
          <a:p>
            <a:endParaRPr lang="es-BO" dirty="0"/>
          </a:p>
          <a:p>
            <a:r>
              <a:rPr lang="es-BO" dirty="0"/>
              <a:t>Cada uno en idioma correspondiente como también la traducción de cada día a su lado</a:t>
            </a:r>
          </a:p>
        </p:txBody>
      </p:sp>
    </p:spTree>
    <p:extLst>
      <p:ext uri="{BB962C8B-B14F-4D97-AF65-F5344CB8AC3E}">
        <p14:creationId xmlns:p14="http://schemas.microsoft.com/office/powerpoint/2010/main" val="39606425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1B5E666-95E0-4721-AF17-68F7F2A00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BO" dirty="0"/>
              <a:t>Pregunta 2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D09D68E-91F3-4B05-89B8-9584A0165D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BO" dirty="0"/>
              <a:t>Realizar el modelo de diseño utilizando código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F67DE39-65B2-4DDE-8D85-7B54419FDE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538" t="35346" r="37028" b="36855"/>
          <a:stretch/>
        </p:blipFill>
        <p:spPr>
          <a:xfrm>
            <a:off x="3752491" y="2760452"/>
            <a:ext cx="5167222" cy="2745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3913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AEE8C4-3C44-44EF-9602-4DB1B3645D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BO" dirty="0"/>
              <a:t>Para la creación del teclado creamos otra tabla en la base de datos</a:t>
            </a:r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4B72501D-B773-44A3-BD2D-CE21F90F96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0028" t="9123" r="43319" b="20385"/>
          <a:stretch/>
        </p:blipFill>
        <p:spPr>
          <a:xfrm>
            <a:off x="8013939" y="1664896"/>
            <a:ext cx="3264266" cy="4856199"/>
          </a:xfrm>
          <a:prstGeom prst="rect">
            <a:avLst/>
          </a:prstGeom>
        </p:spPr>
      </p:pic>
      <p:sp>
        <p:nvSpPr>
          <p:cNvPr id="5" name="Abrir llave 4">
            <a:extLst>
              <a:ext uri="{FF2B5EF4-FFF2-40B4-BE49-F238E27FC236}">
                <a16:creationId xmlns:a16="http://schemas.microsoft.com/office/drawing/2014/main" id="{583D5E21-68C2-4A76-8FE6-6C7084F5B755}"/>
              </a:ext>
            </a:extLst>
          </p:cNvPr>
          <p:cNvSpPr/>
          <p:nvPr/>
        </p:nvSpPr>
        <p:spPr>
          <a:xfrm>
            <a:off x="6771736" y="2475781"/>
            <a:ext cx="1587260" cy="1181819"/>
          </a:xfrm>
          <a:prstGeom prst="leftBrace">
            <a:avLst>
              <a:gd name="adj1" fmla="val 8333"/>
              <a:gd name="adj2" fmla="val 2007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BO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B0F900BB-3021-4B55-9292-0466A61C7D5B}"/>
              </a:ext>
            </a:extLst>
          </p:cNvPr>
          <p:cNvSpPr/>
          <p:nvPr/>
        </p:nvSpPr>
        <p:spPr>
          <a:xfrm>
            <a:off x="5016261" y="2018581"/>
            <a:ext cx="1751162" cy="13263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BO" dirty="0"/>
              <a:t>Creación de las columnas como la tabla</a:t>
            </a:r>
          </a:p>
        </p:txBody>
      </p:sp>
      <p:sp>
        <p:nvSpPr>
          <p:cNvPr id="7" name="Abrir llave 6">
            <a:extLst>
              <a:ext uri="{FF2B5EF4-FFF2-40B4-BE49-F238E27FC236}">
                <a16:creationId xmlns:a16="http://schemas.microsoft.com/office/drawing/2014/main" id="{F0F877A5-6A49-43F3-9326-045CEF5EF949}"/>
              </a:ext>
            </a:extLst>
          </p:cNvPr>
          <p:cNvSpPr/>
          <p:nvPr/>
        </p:nvSpPr>
        <p:spPr>
          <a:xfrm>
            <a:off x="6694098" y="4839419"/>
            <a:ext cx="1828800" cy="1535502"/>
          </a:xfrm>
          <a:prstGeom prst="leftBrace">
            <a:avLst>
              <a:gd name="adj1" fmla="val 8333"/>
              <a:gd name="adj2" fmla="val 8146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BO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6EC2CD63-39F3-47FA-AFC0-41368BFCD7D2}"/>
              </a:ext>
            </a:extLst>
          </p:cNvPr>
          <p:cNvSpPr/>
          <p:nvPr/>
        </p:nvSpPr>
        <p:spPr>
          <a:xfrm>
            <a:off x="4865298" y="5379279"/>
            <a:ext cx="1828800" cy="13263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BO" dirty="0"/>
              <a:t>Creación de los </a:t>
            </a:r>
            <a:r>
              <a:rPr lang="es-BO" dirty="0" err="1"/>
              <a:t>get</a:t>
            </a:r>
            <a:r>
              <a:rPr lang="es-BO" dirty="0"/>
              <a:t> y set de cada 1</a:t>
            </a:r>
          </a:p>
        </p:txBody>
      </p:sp>
      <p:sp>
        <p:nvSpPr>
          <p:cNvPr id="9" name="Flecha: a la derecha 8">
            <a:extLst>
              <a:ext uri="{FF2B5EF4-FFF2-40B4-BE49-F238E27FC236}">
                <a16:creationId xmlns:a16="http://schemas.microsoft.com/office/drawing/2014/main" id="{126AD8AD-F071-4003-B6E0-091779314207}"/>
              </a:ext>
            </a:extLst>
          </p:cNvPr>
          <p:cNvSpPr/>
          <p:nvPr/>
        </p:nvSpPr>
        <p:spPr>
          <a:xfrm>
            <a:off x="6607833" y="4201042"/>
            <a:ext cx="1406106" cy="43372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BO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B4DE00A6-6641-4C53-A61D-7B6CF0CF78F9}"/>
              </a:ext>
            </a:extLst>
          </p:cNvPr>
          <p:cNvSpPr/>
          <p:nvPr/>
        </p:nvSpPr>
        <p:spPr>
          <a:xfrm>
            <a:off x="4865298" y="3698930"/>
            <a:ext cx="1751162" cy="13263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BO" dirty="0"/>
              <a:t>Creación de la función para recibir los datos </a:t>
            </a:r>
          </a:p>
        </p:txBody>
      </p:sp>
      <p:pic>
        <p:nvPicPr>
          <p:cNvPr id="12" name="Marcador de contenido 3">
            <a:extLst>
              <a:ext uri="{FF2B5EF4-FFF2-40B4-BE49-F238E27FC236}">
                <a16:creationId xmlns:a16="http://schemas.microsoft.com/office/drawing/2014/main" id="{10D48A4E-AD13-4972-9B42-C5DEC1D740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48" t="8851" r="74939" b="43868"/>
          <a:stretch/>
        </p:blipFill>
        <p:spPr>
          <a:xfrm>
            <a:off x="67800" y="1951718"/>
            <a:ext cx="3007131" cy="3275889"/>
          </a:xfrm>
          <a:prstGeom prst="rect">
            <a:avLst/>
          </a:prstGeom>
        </p:spPr>
      </p:pic>
      <p:cxnSp>
        <p:nvCxnSpPr>
          <p:cNvPr id="14" name="Conector: angular 13">
            <a:extLst>
              <a:ext uri="{FF2B5EF4-FFF2-40B4-BE49-F238E27FC236}">
                <a16:creationId xmlns:a16="http://schemas.microsoft.com/office/drawing/2014/main" id="{15D295F9-318F-4652-BFEF-E79571DF6298}"/>
              </a:ext>
            </a:extLst>
          </p:cNvPr>
          <p:cNvCxnSpPr/>
          <p:nvPr/>
        </p:nvCxnSpPr>
        <p:spPr>
          <a:xfrm rot="16200000" flipH="1">
            <a:off x="1992702" y="4891177"/>
            <a:ext cx="1431985" cy="448573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5" name="Rectángulo 14">
            <a:extLst>
              <a:ext uri="{FF2B5EF4-FFF2-40B4-BE49-F238E27FC236}">
                <a16:creationId xmlns:a16="http://schemas.microsoft.com/office/drawing/2014/main" id="{F35B593A-8657-486E-BFAB-EAE2D050F56B}"/>
              </a:ext>
            </a:extLst>
          </p:cNvPr>
          <p:cNvSpPr/>
          <p:nvPr/>
        </p:nvSpPr>
        <p:spPr>
          <a:xfrm>
            <a:off x="1725283" y="5825705"/>
            <a:ext cx="2273061" cy="8798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BO" dirty="0"/>
              <a:t>Creación de la clase </a:t>
            </a:r>
            <a:r>
              <a:rPr lang="es-BO" dirty="0" err="1"/>
              <a:t>AlphabetModel</a:t>
            </a:r>
            <a:endParaRPr lang="es-BO" dirty="0"/>
          </a:p>
        </p:txBody>
      </p:sp>
    </p:spTree>
    <p:extLst>
      <p:ext uri="{BB962C8B-B14F-4D97-AF65-F5344CB8AC3E}">
        <p14:creationId xmlns:p14="http://schemas.microsoft.com/office/powerpoint/2010/main" val="246927034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TM04033921[[fn=Damasco]]</Template>
  <TotalTime>197</TotalTime>
  <Words>881</Words>
  <Application>Microsoft Office PowerPoint</Application>
  <PresentationFormat>Panorámica</PresentationFormat>
  <Paragraphs>95</Paragraphs>
  <Slides>22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22</vt:i4>
      </vt:variant>
    </vt:vector>
  </HeadingPairs>
  <TitlesOfParts>
    <vt:vector size="26" baseType="lpstr">
      <vt:lpstr>Arial</vt:lpstr>
      <vt:lpstr>Bookman Old Style</vt:lpstr>
      <vt:lpstr>Rockwell</vt:lpstr>
      <vt:lpstr>Damask</vt:lpstr>
      <vt:lpstr>Procesual hito 4</vt:lpstr>
      <vt:lpstr>Objetivo de trabajo</vt:lpstr>
      <vt:lpstr>Primera pregunta</vt:lpstr>
      <vt:lpstr>Primero se creara las tablas con sus respectivas columnas </vt:lpstr>
      <vt:lpstr>Creamos la interface DeccRepository</vt:lpstr>
      <vt:lpstr>Creamos las clases servicie y su interfaces para lograr mandar los datos  </vt:lpstr>
      <vt:lpstr>Guardado en el dataGrip</vt:lpstr>
      <vt:lpstr>Pregunta 2</vt:lpstr>
      <vt:lpstr>Para la creación del teclado creamos otra tabla en la base de datos</vt:lpstr>
      <vt:lpstr>Creación de la interface AlphabetRepository</vt:lpstr>
      <vt:lpstr>Creación de la clase AlphabetService y la interface interfaceService </vt:lpstr>
      <vt:lpstr>Guardado en el datagrip</vt:lpstr>
      <vt:lpstr>Creacion del Alphabetpanel</vt:lpstr>
      <vt:lpstr>Creación de las teclas</vt:lpstr>
      <vt:lpstr>Presentación de PowerPoint</vt:lpstr>
      <vt:lpstr>Creación del panel Decc</vt:lpstr>
      <vt:lpstr>Diseño terminado</vt:lpstr>
      <vt:lpstr>Pregunta 3</vt:lpstr>
      <vt:lpstr>Creación de  la variable traducir</vt:lpstr>
      <vt:lpstr>Consulta en el DeccRepository</vt:lpstr>
      <vt:lpstr>creación de las funciones de los botones</vt:lpstr>
      <vt:lpstr>Finalizacion de proyecto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Procesual hito 4</dc:title>
  <dc:creator>Angelo Aguilar</dc:creator>
  <cp:lastModifiedBy>Angelo Aguilar</cp:lastModifiedBy>
  <cp:revision>20</cp:revision>
  <dcterms:created xsi:type="dcterms:W3CDTF">2020-06-23T12:57:57Z</dcterms:created>
  <dcterms:modified xsi:type="dcterms:W3CDTF">2020-06-24T16:38:18Z</dcterms:modified>
</cp:coreProperties>
</file>